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  <p:sldMasterId id="2147483651" r:id="rId5"/>
  </p:sldMasterIdLst>
  <p:notesMasterIdLst>
    <p:notesMasterId r:id="rId14"/>
  </p:notesMasterIdLst>
  <p:handoutMasterIdLst>
    <p:handoutMasterId r:id="rId15"/>
  </p:handout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6858000" type="screen4x3"/>
  <p:notesSz cx="7315200" cy="9601200"/>
  <p:defaultTextStyle>
    <a:defPPr>
      <a:defRPr lang="en-ZA"/>
    </a:defPPr>
    <a:lvl1pPr algn="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9900"/>
    <a:srgbClr val="996600"/>
    <a:srgbClr val="E6D09A"/>
    <a:srgbClr val="336699"/>
    <a:srgbClr val="0000FF"/>
    <a:srgbClr val="FFFFFF"/>
    <a:srgbClr val="0033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8" autoAdjust="0"/>
    <p:restoredTop sz="94689" autoAdjust="0"/>
  </p:normalViewPr>
  <p:slideViewPr>
    <p:cSldViewPr>
      <p:cViewPr>
        <p:scale>
          <a:sx n="100" d="100"/>
          <a:sy n="100" d="100"/>
        </p:scale>
        <p:origin x="-787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2046" y="-84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2966BAC4-7944-4E37-9C35-E7836CFA0B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401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ZA" noProof="0" smtClean="0"/>
              <a:t>Click to edit Master text styles</a:t>
            </a:r>
          </a:p>
          <a:p>
            <a:pPr lvl="1"/>
            <a:r>
              <a:rPr lang="en-ZA" noProof="0" smtClean="0"/>
              <a:t>Second level</a:t>
            </a:r>
          </a:p>
          <a:p>
            <a:pPr lvl="2"/>
            <a:r>
              <a:rPr lang="en-ZA" noProof="0" smtClean="0"/>
              <a:t>Third level</a:t>
            </a:r>
          </a:p>
          <a:p>
            <a:pPr lvl="3"/>
            <a:r>
              <a:rPr lang="en-ZA" noProof="0" smtClean="0"/>
              <a:t>Fourth level</a:t>
            </a:r>
          </a:p>
          <a:p>
            <a:pPr lvl="4"/>
            <a:r>
              <a:rPr lang="en-ZA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787BC60-D6A2-4016-A34D-F4950A43EA6F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42827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2401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58435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07291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62358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30723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 userDrawn="1"/>
        </p:nvSpPr>
        <p:spPr bwMode="ltGray">
          <a:xfrm>
            <a:off x="6718300" y="1285875"/>
            <a:ext cx="312738" cy="161925"/>
          </a:xfrm>
          <a:prstGeom prst="rect">
            <a:avLst/>
          </a:pr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3" name="Oval 3"/>
          <p:cNvSpPr>
            <a:spLocks noChangeArrowheads="1"/>
          </p:cNvSpPr>
          <p:nvPr userDrawn="1"/>
        </p:nvSpPr>
        <p:spPr bwMode="ltGray">
          <a:xfrm>
            <a:off x="6827838" y="1000125"/>
            <a:ext cx="74612" cy="74613"/>
          </a:xfrm>
          <a:prstGeom prst="ellipse">
            <a:avLst/>
          </a:pr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4" name="Rectangle 4"/>
          <p:cNvSpPr>
            <a:spLocks noChangeArrowheads="1"/>
          </p:cNvSpPr>
          <p:nvPr userDrawn="1"/>
        </p:nvSpPr>
        <p:spPr bwMode="ltGray">
          <a:xfrm rot="995337">
            <a:off x="8266113" y="1492250"/>
            <a:ext cx="9525" cy="3290888"/>
          </a:xfrm>
          <a:prstGeom prst="rect">
            <a:avLst/>
          </a:pr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5" name="Freeform 5"/>
          <p:cNvSpPr>
            <a:spLocks noEditPoints="1"/>
          </p:cNvSpPr>
          <p:nvPr userDrawn="1"/>
        </p:nvSpPr>
        <p:spPr bwMode="ltGray">
          <a:xfrm>
            <a:off x="7735888" y="4687888"/>
            <a:ext cx="104775" cy="152400"/>
          </a:xfrm>
          <a:custGeom>
            <a:avLst/>
            <a:gdLst/>
            <a:ahLst/>
            <a:cxnLst>
              <a:cxn ang="0">
                <a:pos x="18" y="96"/>
              </a:cxn>
              <a:cxn ang="0">
                <a:pos x="42" y="78"/>
              </a:cxn>
              <a:cxn ang="0">
                <a:pos x="60" y="60"/>
              </a:cxn>
              <a:cxn ang="0">
                <a:pos x="66" y="36"/>
              </a:cxn>
              <a:cxn ang="0">
                <a:pos x="60" y="12"/>
              </a:cxn>
              <a:cxn ang="0">
                <a:pos x="36" y="0"/>
              </a:cxn>
              <a:cxn ang="0">
                <a:pos x="24" y="6"/>
              </a:cxn>
              <a:cxn ang="0">
                <a:pos x="12" y="12"/>
              </a:cxn>
              <a:cxn ang="0">
                <a:pos x="0" y="36"/>
              </a:cxn>
              <a:cxn ang="0">
                <a:pos x="0" y="60"/>
              </a:cxn>
              <a:cxn ang="0">
                <a:pos x="12" y="84"/>
              </a:cxn>
              <a:cxn ang="0">
                <a:pos x="18" y="96"/>
              </a:cxn>
              <a:cxn ang="0">
                <a:pos x="18" y="96"/>
              </a:cxn>
              <a:cxn ang="0">
                <a:pos x="42" y="18"/>
              </a:cxn>
              <a:cxn ang="0">
                <a:pos x="54" y="24"/>
              </a:cxn>
              <a:cxn ang="0">
                <a:pos x="60" y="36"/>
              </a:cxn>
              <a:cxn ang="0">
                <a:pos x="60" y="48"/>
              </a:cxn>
              <a:cxn ang="0">
                <a:pos x="54" y="54"/>
              </a:cxn>
              <a:cxn ang="0">
                <a:pos x="36" y="72"/>
              </a:cxn>
              <a:cxn ang="0">
                <a:pos x="24" y="78"/>
              </a:cxn>
              <a:cxn ang="0">
                <a:pos x="24" y="78"/>
              </a:cxn>
              <a:cxn ang="0">
                <a:pos x="12" y="48"/>
              </a:cxn>
              <a:cxn ang="0">
                <a:pos x="18" y="24"/>
              </a:cxn>
              <a:cxn ang="0">
                <a:pos x="30" y="18"/>
              </a:cxn>
              <a:cxn ang="0">
                <a:pos x="42" y="18"/>
              </a:cxn>
              <a:cxn ang="0">
                <a:pos x="42" y="18"/>
              </a:cxn>
            </a:cxnLst>
            <a:rect l="0" t="0" r="r" b="b"/>
            <a:pathLst>
              <a:path w="66" h="96">
                <a:moveTo>
                  <a:pt x="18" y="96"/>
                </a:moveTo>
                <a:lnTo>
                  <a:pt x="42" y="78"/>
                </a:lnTo>
                <a:lnTo>
                  <a:pt x="60" y="60"/>
                </a:lnTo>
                <a:lnTo>
                  <a:pt x="66" y="36"/>
                </a:lnTo>
                <a:lnTo>
                  <a:pt x="60" y="12"/>
                </a:lnTo>
                <a:lnTo>
                  <a:pt x="36" y="0"/>
                </a:lnTo>
                <a:lnTo>
                  <a:pt x="24" y="6"/>
                </a:lnTo>
                <a:lnTo>
                  <a:pt x="12" y="12"/>
                </a:lnTo>
                <a:lnTo>
                  <a:pt x="0" y="36"/>
                </a:lnTo>
                <a:lnTo>
                  <a:pt x="0" y="60"/>
                </a:lnTo>
                <a:lnTo>
                  <a:pt x="12" y="84"/>
                </a:lnTo>
                <a:lnTo>
                  <a:pt x="18" y="96"/>
                </a:lnTo>
                <a:lnTo>
                  <a:pt x="18" y="96"/>
                </a:lnTo>
                <a:close/>
                <a:moveTo>
                  <a:pt x="42" y="18"/>
                </a:moveTo>
                <a:lnTo>
                  <a:pt x="54" y="24"/>
                </a:lnTo>
                <a:lnTo>
                  <a:pt x="60" y="36"/>
                </a:lnTo>
                <a:lnTo>
                  <a:pt x="60" y="48"/>
                </a:lnTo>
                <a:lnTo>
                  <a:pt x="54" y="54"/>
                </a:lnTo>
                <a:lnTo>
                  <a:pt x="36" y="72"/>
                </a:lnTo>
                <a:lnTo>
                  <a:pt x="24" y="78"/>
                </a:lnTo>
                <a:lnTo>
                  <a:pt x="24" y="78"/>
                </a:lnTo>
                <a:lnTo>
                  <a:pt x="12" y="48"/>
                </a:lnTo>
                <a:lnTo>
                  <a:pt x="18" y="24"/>
                </a:lnTo>
                <a:lnTo>
                  <a:pt x="30" y="18"/>
                </a:lnTo>
                <a:lnTo>
                  <a:pt x="42" y="18"/>
                </a:lnTo>
                <a:lnTo>
                  <a:pt x="42" y="18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6" name="Rectangle 6"/>
          <p:cNvSpPr>
            <a:spLocks noChangeArrowheads="1"/>
          </p:cNvSpPr>
          <p:nvPr userDrawn="1"/>
        </p:nvSpPr>
        <p:spPr bwMode="ltGray">
          <a:xfrm rot="91736">
            <a:off x="8713788" y="1555750"/>
            <a:ext cx="9525" cy="3171825"/>
          </a:xfrm>
          <a:prstGeom prst="rect">
            <a:avLst/>
          </a:pr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7" name="Rectangle 7"/>
          <p:cNvSpPr>
            <a:spLocks noChangeArrowheads="1"/>
          </p:cNvSpPr>
          <p:nvPr userDrawn="1"/>
        </p:nvSpPr>
        <p:spPr bwMode="ltGray">
          <a:xfrm rot="20673777">
            <a:off x="8956675" y="1533525"/>
            <a:ext cx="9525" cy="1398588"/>
          </a:xfrm>
          <a:prstGeom prst="rect">
            <a:avLst/>
          </a:pr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ltGray">
          <a:xfrm rot="20459687">
            <a:off x="5470525" y="2001838"/>
            <a:ext cx="9525" cy="3227387"/>
          </a:xfrm>
          <a:prstGeom prst="rect">
            <a:avLst/>
          </a:pr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9" name="Rectangle 9"/>
          <p:cNvSpPr>
            <a:spLocks noChangeArrowheads="1"/>
          </p:cNvSpPr>
          <p:nvPr userDrawn="1"/>
        </p:nvSpPr>
        <p:spPr bwMode="ltGray">
          <a:xfrm rot="1114412">
            <a:off x="4379913" y="2009775"/>
            <a:ext cx="9525" cy="3363913"/>
          </a:xfrm>
          <a:prstGeom prst="rect">
            <a:avLst/>
          </a:pr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10" name="Rectangle 10"/>
          <p:cNvSpPr>
            <a:spLocks noChangeArrowheads="1"/>
          </p:cNvSpPr>
          <p:nvPr userDrawn="1"/>
        </p:nvSpPr>
        <p:spPr bwMode="ltGray">
          <a:xfrm rot="254676">
            <a:off x="4821238" y="2087563"/>
            <a:ext cx="9525" cy="3025775"/>
          </a:xfrm>
          <a:prstGeom prst="rect">
            <a:avLst/>
          </a:pr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11" name="Freeform 11"/>
          <p:cNvSpPr>
            <a:spLocks/>
          </p:cNvSpPr>
          <p:nvPr userDrawn="1"/>
        </p:nvSpPr>
        <p:spPr bwMode="ltGray">
          <a:xfrm>
            <a:off x="6364288" y="3914775"/>
            <a:ext cx="989012" cy="247650"/>
          </a:xfrm>
          <a:custGeom>
            <a:avLst/>
            <a:gdLst/>
            <a:ahLst/>
            <a:cxnLst>
              <a:cxn ang="0">
                <a:pos x="6" y="18"/>
              </a:cxn>
              <a:cxn ang="0">
                <a:pos x="162" y="36"/>
              </a:cxn>
              <a:cxn ang="0">
                <a:pos x="251" y="36"/>
              </a:cxn>
              <a:cxn ang="0">
                <a:pos x="354" y="30"/>
              </a:cxn>
              <a:cxn ang="0">
                <a:pos x="473" y="18"/>
              </a:cxn>
              <a:cxn ang="0">
                <a:pos x="611" y="0"/>
              </a:cxn>
              <a:cxn ang="0">
                <a:pos x="623" y="114"/>
              </a:cxn>
              <a:cxn ang="0">
                <a:pos x="497" y="138"/>
              </a:cxn>
              <a:cxn ang="0">
                <a:pos x="414" y="150"/>
              </a:cxn>
              <a:cxn ang="0">
                <a:pos x="318" y="156"/>
              </a:cxn>
              <a:cxn ang="0">
                <a:pos x="215" y="156"/>
              </a:cxn>
              <a:cxn ang="0">
                <a:pos x="108" y="150"/>
              </a:cxn>
              <a:cxn ang="0">
                <a:pos x="0" y="132"/>
              </a:cxn>
              <a:cxn ang="0">
                <a:pos x="6" y="18"/>
              </a:cxn>
              <a:cxn ang="0">
                <a:pos x="6" y="18"/>
              </a:cxn>
            </a:cxnLst>
            <a:rect l="0" t="0" r="r" b="b"/>
            <a:pathLst>
              <a:path w="623" h="156">
                <a:moveTo>
                  <a:pt x="6" y="18"/>
                </a:moveTo>
                <a:lnTo>
                  <a:pt x="162" y="36"/>
                </a:lnTo>
                <a:lnTo>
                  <a:pt x="251" y="36"/>
                </a:lnTo>
                <a:lnTo>
                  <a:pt x="354" y="30"/>
                </a:lnTo>
                <a:lnTo>
                  <a:pt x="473" y="18"/>
                </a:lnTo>
                <a:lnTo>
                  <a:pt x="611" y="0"/>
                </a:lnTo>
                <a:lnTo>
                  <a:pt x="623" y="114"/>
                </a:lnTo>
                <a:lnTo>
                  <a:pt x="497" y="138"/>
                </a:lnTo>
                <a:lnTo>
                  <a:pt x="414" y="150"/>
                </a:lnTo>
                <a:lnTo>
                  <a:pt x="318" y="156"/>
                </a:lnTo>
                <a:lnTo>
                  <a:pt x="215" y="156"/>
                </a:lnTo>
                <a:lnTo>
                  <a:pt x="108" y="150"/>
                </a:lnTo>
                <a:lnTo>
                  <a:pt x="0" y="132"/>
                </a:lnTo>
                <a:lnTo>
                  <a:pt x="6" y="18"/>
                </a:lnTo>
                <a:lnTo>
                  <a:pt x="6" y="18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12" name="Freeform 12"/>
          <p:cNvSpPr>
            <a:spLocks/>
          </p:cNvSpPr>
          <p:nvPr userDrawn="1"/>
        </p:nvSpPr>
        <p:spPr bwMode="ltGray">
          <a:xfrm>
            <a:off x="7562850" y="4819650"/>
            <a:ext cx="1581150" cy="200025"/>
          </a:xfrm>
          <a:custGeom>
            <a:avLst/>
            <a:gdLst/>
            <a:ahLst/>
            <a:cxnLst>
              <a:cxn ang="0">
                <a:pos x="754" y="6"/>
              </a:cxn>
              <a:cxn ang="0">
                <a:pos x="652" y="6"/>
              </a:cxn>
              <a:cxn ang="0">
                <a:pos x="563" y="6"/>
              </a:cxn>
              <a:cxn ang="0">
                <a:pos x="479" y="6"/>
              </a:cxn>
              <a:cxn ang="0">
                <a:pos x="401" y="6"/>
              </a:cxn>
              <a:cxn ang="0">
                <a:pos x="335" y="0"/>
              </a:cxn>
              <a:cxn ang="0">
                <a:pos x="276" y="0"/>
              </a:cxn>
              <a:cxn ang="0">
                <a:pos x="222" y="0"/>
              </a:cxn>
              <a:cxn ang="0">
                <a:pos x="180" y="6"/>
              </a:cxn>
              <a:cxn ang="0">
                <a:pos x="138" y="6"/>
              </a:cxn>
              <a:cxn ang="0">
                <a:pos x="108" y="6"/>
              </a:cxn>
              <a:cxn ang="0">
                <a:pos x="54" y="6"/>
              </a:cxn>
              <a:cxn ang="0">
                <a:pos x="24" y="12"/>
              </a:cxn>
              <a:cxn ang="0">
                <a:pos x="6" y="18"/>
              </a:cxn>
              <a:cxn ang="0">
                <a:pos x="0" y="24"/>
              </a:cxn>
              <a:cxn ang="0">
                <a:pos x="12" y="42"/>
              </a:cxn>
              <a:cxn ang="0">
                <a:pos x="18" y="48"/>
              </a:cxn>
              <a:cxn ang="0">
                <a:pos x="30" y="54"/>
              </a:cxn>
              <a:cxn ang="0">
                <a:pos x="60" y="60"/>
              </a:cxn>
              <a:cxn ang="0">
                <a:pos x="90" y="72"/>
              </a:cxn>
              <a:cxn ang="0">
                <a:pos x="144" y="84"/>
              </a:cxn>
              <a:cxn ang="0">
                <a:pos x="210" y="90"/>
              </a:cxn>
              <a:cxn ang="0">
                <a:pos x="293" y="102"/>
              </a:cxn>
              <a:cxn ang="0">
                <a:pos x="389" y="108"/>
              </a:cxn>
              <a:cxn ang="0">
                <a:pos x="503" y="120"/>
              </a:cxn>
              <a:cxn ang="0">
                <a:pos x="622" y="120"/>
              </a:cxn>
              <a:cxn ang="0">
                <a:pos x="754" y="126"/>
              </a:cxn>
              <a:cxn ang="0">
                <a:pos x="873" y="126"/>
              </a:cxn>
              <a:cxn ang="0">
                <a:pos x="993" y="126"/>
              </a:cxn>
              <a:cxn ang="0">
                <a:pos x="993" y="12"/>
              </a:cxn>
              <a:cxn ang="0">
                <a:pos x="879" y="12"/>
              </a:cxn>
              <a:cxn ang="0">
                <a:pos x="754" y="6"/>
              </a:cxn>
              <a:cxn ang="0">
                <a:pos x="754" y="6"/>
              </a:cxn>
            </a:cxnLst>
            <a:rect l="0" t="0" r="r" b="b"/>
            <a:pathLst>
              <a:path w="993" h="126">
                <a:moveTo>
                  <a:pt x="754" y="6"/>
                </a:moveTo>
                <a:lnTo>
                  <a:pt x="652" y="6"/>
                </a:lnTo>
                <a:lnTo>
                  <a:pt x="563" y="6"/>
                </a:lnTo>
                <a:lnTo>
                  <a:pt x="479" y="6"/>
                </a:lnTo>
                <a:lnTo>
                  <a:pt x="401" y="6"/>
                </a:lnTo>
                <a:lnTo>
                  <a:pt x="335" y="0"/>
                </a:lnTo>
                <a:lnTo>
                  <a:pt x="276" y="0"/>
                </a:lnTo>
                <a:lnTo>
                  <a:pt x="222" y="0"/>
                </a:lnTo>
                <a:lnTo>
                  <a:pt x="180" y="6"/>
                </a:lnTo>
                <a:lnTo>
                  <a:pt x="138" y="6"/>
                </a:lnTo>
                <a:lnTo>
                  <a:pt x="108" y="6"/>
                </a:lnTo>
                <a:lnTo>
                  <a:pt x="54" y="6"/>
                </a:lnTo>
                <a:lnTo>
                  <a:pt x="24" y="12"/>
                </a:lnTo>
                <a:lnTo>
                  <a:pt x="6" y="18"/>
                </a:lnTo>
                <a:lnTo>
                  <a:pt x="0" y="24"/>
                </a:lnTo>
                <a:lnTo>
                  <a:pt x="12" y="42"/>
                </a:lnTo>
                <a:lnTo>
                  <a:pt x="18" y="48"/>
                </a:lnTo>
                <a:lnTo>
                  <a:pt x="30" y="54"/>
                </a:lnTo>
                <a:lnTo>
                  <a:pt x="60" y="60"/>
                </a:lnTo>
                <a:lnTo>
                  <a:pt x="90" y="72"/>
                </a:lnTo>
                <a:lnTo>
                  <a:pt x="144" y="84"/>
                </a:lnTo>
                <a:lnTo>
                  <a:pt x="210" y="90"/>
                </a:lnTo>
                <a:lnTo>
                  <a:pt x="293" y="102"/>
                </a:lnTo>
                <a:lnTo>
                  <a:pt x="389" y="108"/>
                </a:lnTo>
                <a:lnTo>
                  <a:pt x="503" y="120"/>
                </a:lnTo>
                <a:lnTo>
                  <a:pt x="622" y="120"/>
                </a:lnTo>
                <a:lnTo>
                  <a:pt x="754" y="126"/>
                </a:lnTo>
                <a:lnTo>
                  <a:pt x="873" y="126"/>
                </a:lnTo>
                <a:lnTo>
                  <a:pt x="993" y="126"/>
                </a:lnTo>
                <a:lnTo>
                  <a:pt x="993" y="12"/>
                </a:lnTo>
                <a:lnTo>
                  <a:pt x="879" y="12"/>
                </a:lnTo>
                <a:lnTo>
                  <a:pt x="754" y="6"/>
                </a:lnTo>
                <a:lnTo>
                  <a:pt x="754" y="6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13" name="Freeform 13"/>
          <p:cNvSpPr>
            <a:spLocks/>
          </p:cNvSpPr>
          <p:nvPr userDrawn="1"/>
        </p:nvSpPr>
        <p:spPr bwMode="ltGray">
          <a:xfrm>
            <a:off x="7600950" y="4905375"/>
            <a:ext cx="1543050" cy="388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" y="54"/>
              </a:cxn>
              <a:cxn ang="0">
                <a:pos x="66" y="96"/>
              </a:cxn>
              <a:cxn ang="0">
                <a:pos x="120" y="137"/>
              </a:cxn>
              <a:cxn ang="0">
                <a:pos x="198" y="173"/>
              </a:cxn>
              <a:cxn ang="0">
                <a:pos x="293" y="203"/>
              </a:cxn>
              <a:cxn ang="0">
                <a:pos x="353" y="215"/>
              </a:cxn>
              <a:cxn ang="0">
                <a:pos x="413" y="227"/>
              </a:cxn>
              <a:cxn ang="0">
                <a:pos x="479" y="233"/>
              </a:cxn>
              <a:cxn ang="0">
                <a:pos x="556" y="239"/>
              </a:cxn>
              <a:cxn ang="0">
                <a:pos x="634" y="245"/>
              </a:cxn>
              <a:cxn ang="0">
                <a:pos x="724" y="245"/>
              </a:cxn>
              <a:cxn ang="0">
                <a:pos x="855" y="245"/>
              </a:cxn>
              <a:cxn ang="0">
                <a:pos x="969" y="239"/>
              </a:cxn>
              <a:cxn ang="0">
                <a:pos x="969" y="60"/>
              </a:cxn>
              <a:cxn ang="0">
                <a:pos x="700" y="60"/>
              </a:cxn>
              <a:cxn ang="0">
                <a:pos x="503" y="54"/>
              </a:cxn>
              <a:cxn ang="0">
                <a:pos x="317" y="42"/>
              </a:cxn>
              <a:cxn ang="0">
                <a:pos x="150" y="24"/>
              </a:cxn>
              <a:cxn ang="0">
                <a:pos x="72" y="12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969" h="245">
                <a:moveTo>
                  <a:pt x="0" y="0"/>
                </a:moveTo>
                <a:lnTo>
                  <a:pt x="24" y="54"/>
                </a:lnTo>
                <a:lnTo>
                  <a:pt x="66" y="96"/>
                </a:lnTo>
                <a:lnTo>
                  <a:pt x="120" y="137"/>
                </a:lnTo>
                <a:lnTo>
                  <a:pt x="198" y="173"/>
                </a:lnTo>
                <a:lnTo>
                  <a:pt x="293" y="203"/>
                </a:lnTo>
                <a:lnTo>
                  <a:pt x="353" y="215"/>
                </a:lnTo>
                <a:lnTo>
                  <a:pt x="413" y="227"/>
                </a:lnTo>
                <a:lnTo>
                  <a:pt x="479" y="233"/>
                </a:lnTo>
                <a:lnTo>
                  <a:pt x="556" y="239"/>
                </a:lnTo>
                <a:lnTo>
                  <a:pt x="634" y="245"/>
                </a:lnTo>
                <a:lnTo>
                  <a:pt x="724" y="245"/>
                </a:lnTo>
                <a:lnTo>
                  <a:pt x="855" y="245"/>
                </a:lnTo>
                <a:lnTo>
                  <a:pt x="969" y="239"/>
                </a:lnTo>
                <a:lnTo>
                  <a:pt x="969" y="60"/>
                </a:lnTo>
                <a:lnTo>
                  <a:pt x="700" y="60"/>
                </a:lnTo>
                <a:lnTo>
                  <a:pt x="503" y="54"/>
                </a:lnTo>
                <a:lnTo>
                  <a:pt x="317" y="42"/>
                </a:lnTo>
                <a:lnTo>
                  <a:pt x="150" y="24"/>
                </a:lnTo>
                <a:lnTo>
                  <a:pt x="72" y="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14" name="Freeform 14"/>
          <p:cNvSpPr>
            <a:spLocks/>
          </p:cNvSpPr>
          <p:nvPr userDrawn="1"/>
        </p:nvSpPr>
        <p:spPr bwMode="ltGray">
          <a:xfrm>
            <a:off x="7629525" y="4819650"/>
            <a:ext cx="1514475" cy="142875"/>
          </a:xfrm>
          <a:custGeom>
            <a:avLst/>
            <a:gdLst/>
            <a:ahLst/>
            <a:cxnLst>
              <a:cxn ang="0">
                <a:pos x="700" y="0"/>
              </a:cxn>
              <a:cxn ang="0">
                <a:pos x="598" y="0"/>
              </a:cxn>
              <a:cxn ang="0">
                <a:pos x="515" y="0"/>
              </a:cxn>
              <a:cxn ang="0">
                <a:pos x="431" y="0"/>
              </a:cxn>
              <a:cxn ang="0">
                <a:pos x="365" y="0"/>
              </a:cxn>
              <a:cxn ang="0">
                <a:pos x="299" y="0"/>
              </a:cxn>
              <a:cxn ang="0">
                <a:pos x="245" y="0"/>
              </a:cxn>
              <a:cxn ang="0">
                <a:pos x="198" y="0"/>
              </a:cxn>
              <a:cxn ang="0">
                <a:pos x="162" y="0"/>
              </a:cxn>
              <a:cxn ang="0">
                <a:pos x="126" y="6"/>
              </a:cxn>
              <a:cxn ang="0">
                <a:pos x="96" y="6"/>
              </a:cxn>
              <a:cxn ang="0">
                <a:pos x="54" y="12"/>
              </a:cxn>
              <a:cxn ang="0">
                <a:pos x="30" y="12"/>
              </a:cxn>
              <a:cxn ang="0">
                <a:pos x="12" y="18"/>
              </a:cxn>
              <a:cxn ang="0">
                <a:pos x="6" y="18"/>
              </a:cxn>
              <a:cxn ang="0">
                <a:pos x="0" y="24"/>
              </a:cxn>
              <a:cxn ang="0">
                <a:pos x="6" y="30"/>
              </a:cxn>
              <a:cxn ang="0">
                <a:pos x="24" y="36"/>
              </a:cxn>
              <a:cxn ang="0">
                <a:pos x="54" y="42"/>
              </a:cxn>
              <a:cxn ang="0">
                <a:pos x="102" y="54"/>
              </a:cxn>
              <a:cxn ang="0">
                <a:pos x="168" y="60"/>
              </a:cxn>
              <a:cxn ang="0">
                <a:pos x="251" y="66"/>
              </a:cxn>
              <a:cxn ang="0">
                <a:pos x="341" y="78"/>
              </a:cxn>
              <a:cxn ang="0">
                <a:pos x="449" y="84"/>
              </a:cxn>
              <a:cxn ang="0">
                <a:pos x="568" y="84"/>
              </a:cxn>
              <a:cxn ang="0">
                <a:pos x="694" y="90"/>
              </a:cxn>
              <a:cxn ang="0">
                <a:pos x="825" y="90"/>
              </a:cxn>
              <a:cxn ang="0">
                <a:pos x="951" y="90"/>
              </a:cxn>
              <a:cxn ang="0">
                <a:pos x="951" y="6"/>
              </a:cxn>
              <a:cxn ang="0">
                <a:pos x="831" y="6"/>
              </a:cxn>
              <a:cxn ang="0">
                <a:pos x="772" y="6"/>
              </a:cxn>
              <a:cxn ang="0">
                <a:pos x="700" y="0"/>
              </a:cxn>
              <a:cxn ang="0">
                <a:pos x="700" y="0"/>
              </a:cxn>
            </a:cxnLst>
            <a:rect l="0" t="0" r="r" b="b"/>
            <a:pathLst>
              <a:path w="951" h="90">
                <a:moveTo>
                  <a:pt x="700" y="0"/>
                </a:moveTo>
                <a:lnTo>
                  <a:pt x="598" y="0"/>
                </a:lnTo>
                <a:lnTo>
                  <a:pt x="515" y="0"/>
                </a:lnTo>
                <a:lnTo>
                  <a:pt x="431" y="0"/>
                </a:lnTo>
                <a:lnTo>
                  <a:pt x="365" y="0"/>
                </a:lnTo>
                <a:lnTo>
                  <a:pt x="299" y="0"/>
                </a:lnTo>
                <a:lnTo>
                  <a:pt x="245" y="0"/>
                </a:lnTo>
                <a:lnTo>
                  <a:pt x="198" y="0"/>
                </a:lnTo>
                <a:lnTo>
                  <a:pt x="162" y="0"/>
                </a:lnTo>
                <a:lnTo>
                  <a:pt x="126" y="6"/>
                </a:lnTo>
                <a:lnTo>
                  <a:pt x="96" y="6"/>
                </a:lnTo>
                <a:lnTo>
                  <a:pt x="54" y="12"/>
                </a:lnTo>
                <a:lnTo>
                  <a:pt x="30" y="12"/>
                </a:lnTo>
                <a:lnTo>
                  <a:pt x="12" y="18"/>
                </a:lnTo>
                <a:lnTo>
                  <a:pt x="6" y="18"/>
                </a:lnTo>
                <a:lnTo>
                  <a:pt x="0" y="24"/>
                </a:lnTo>
                <a:lnTo>
                  <a:pt x="6" y="30"/>
                </a:lnTo>
                <a:lnTo>
                  <a:pt x="24" y="36"/>
                </a:lnTo>
                <a:lnTo>
                  <a:pt x="54" y="42"/>
                </a:lnTo>
                <a:lnTo>
                  <a:pt x="102" y="54"/>
                </a:lnTo>
                <a:lnTo>
                  <a:pt x="168" y="60"/>
                </a:lnTo>
                <a:lnTo>
                  <a:pt x="251" y="66"/>
                </a:lnTo>
                <a:lnTo>
                  <a:pt x="341" y="78"/>
                </a:lnTo>
                <a:lnTo>
                  <a:pt x="449" y="84"/>
                </a:lnTo>
                <a:lnTo>
                  <a:pt x="568" y="84"/>
                </a:lnTo>
                <a:lnTo>
                  <a:pt x="694" y="90"/>
                </a:lnTo>
                <a:lnTo>
                  <a:pt x="825" y="90"/>
                </a:lnTo>
                <a:lnTo>
                  <a:pt x="951" y="90"/>
                </a:lnTo>
                <a:lnTo>
                  <a:pt x="951" y="6"/>
                </a:lnTo>
                <a:lnTo>
                  <a:pt x="831" y="6"/>
                </a:lnTo>
                <a:lnTo>
                  <a:pt x="772" y="6"/>
                </a:lnTo>
                <a:lnTo>
                  <a:pt x="700" y="0"/>
                </a:lnTo>
                <a:lnTo>
                  <a:pt x="700" y="0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15" name="Freeform 15"/>
          <p:cNvSpPr>
            <a:spLocks/>
          </p:cNvSpPr>
          <p:nvPr userDrawn="1"/>
        </p:nvSpPr>
        <p:spPr bwMode="ltGray">
          <a:xfrm>
            <a:off x="4859338" y="1565275"/>
            <a:ext cx="161925" cy="246063"/>
          </a:xfrm>
          <a:custGeom>
            <a:avLst/>
            <a:gdLst/>
            <a:ahLst/>
            <a:cxnLst>
              <a:cxn ang="0">
                <a:pos x="102" y="0"/>
              </a:cxn>
              <a:cxn ang="0">
                <a:pos x="0" y="12"/>
              </a:cxn>
              <a:cxn ang="0">
                <a:pos x="30" y="72"/>
              </a:cxn>
              <a:cxn ang="0">
                <a:pos x="30" y="155"/>
              </a:cxn>
              <a:cxn ang="0">
                <a:pos x="72" y="155"/>
              </a:cxn>
              <a:cxn ang="0">
                <a:pos x="72" y="66"/>
              </a:cxn>
              <a:cxn ang="0">
                <a:pos x="102" y="0"/>
              </a:cxn>
              <a:cxn ang="0">
                <a:pos x="102" y="0"/>
              </a:cxn>
            </a:cxnLst>
            <a:rect l="0" t="0" r="r" b="b"/>
            <a:pathLst>
              <a:path w="102" h="155">
                <a:moveTo>
                  <a:pt x="102" y="0"/>
                </a:moveTo>
                <a:lnTo>
                  <a:pt x="0" y="12"/>
                </a:lnTo>
                <a:lnTo>
                  <a:pt x="30" y="72"/>
                </a:lnTo>
                <a:lnTo>
                  <a:pt x="30" y="155"/>
                </a:lnTo>
                <a:lnTo>
                  <a:pt x="72" y="155"/>
                </a:lnTo>
                <a:lnTo>
                  <a:pt x="72" y="66"/>
                </a:lnTo>
                <a:lnTo>
                  <a:pt x="102" y="0"/>
                </a:lnTo>
                <a:lnTo>
                  <a:pt x="102" y="0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16" name="Freeform 16"/>
          <p:cNvSpPr>
            <a:spLocks noEditPoints="1"/>
          </p:cNvSpPr>
          <p:nvPr userDrawn="1"/>
        </p:nvSpPr>
        <p:spPr bwMode="ltGray">
          <a:xfrm>
            <a:off x="4859338" y="1801813"/>
            <a:ext cx="142875" cy="152400"/>
          </a:xfrm>
          <a:custGeom>
            <a:avLst/>
            <a:gdLst/>
            <a:ahLst/>
            <a:cxnLst>
              <a:cxn ang="0">
                <a:pos x="48" y="96"/>
              </a:cxn>
              <a:cxn ang="0">
                <a:pos x="72" y="72"/>
              </a:cxn>
              <a:cxn ang="0">
                <a:pos x="84" y="48"/>
              </a:cxn>
              <a:cxn ang="0">
                <a:pos x="90" y="36"/>
              </a:cxn>
              <a:cxn ang="0">
                <a:pos x="84" y="24"/>
              </a:cxn>
              <a:cxn ang="0">
                <a:pos x="66" y="6"/>
              </a:cxn>
              <a:cxn ang="0">
                <a:pos x="42" y="0"/>
              </a:cxn>
              <a:cxn ang="0">
                <a:pos x="24" y="0"/>
              </a:cxn>
              <a:cxn ang="0">
                <a:pos x="12" y="12"/>
              </a:cxn>
              <a:cxn ang="0">
                <a:pos x="6" y="24"/>
              </a:cxn>
              <a:cxn ang="0">
                <a:pos x="0" y="36"/>
              </a:cxn>
              <a:cxn ang="0">
                <a:pos x="12" y="66"/>
              </a:cxn>
              <a:cxn ang="0">
                <a:pos x="30" y="84"/>
              </a:cxn>
              <a:cxn ang="0">
                <a:pos x="48" y="96"/>
              </a:cxn>
              <a:cxn ang="0">
                <a:pos x="48" y="96"/>
              </a:cxn>
              <a:cxn ang="0">
                <a:pos x="48" y="12"/>
              </a:cxn>
              <a:cxn ang="0">
                <a:pos x="66" y="18"/>
              </a:cxn>
              <a:cxn ang="0">
                <a:pos x="72" y="24"/>
              </a:cxn>
              <a:cxn ang="0">
                <a:pos x="72" y="36"/>
              </a:cxn>
              <a:cxn ang="0">
                <a:pos x="72" y="48"/>
              </a:cxn>
              <a:cxn ang="0">
                <a:pos x="54" y="66"/>
              </a:cxn>
              <a:cxn ang="0">
                <a:pos x="48" y="78"/>
              </a:cxn>
              <a:cxn ang="0">
                <a:pos x="30" y="66"/>
              </a:cxn>
              <a:cxn ang="0">
                <a:pos x="24" y="48"/>
              </a:cxn>
              <a:cxn ang="0">
                <a:pos x="18" y="30"/>
              </a:cxn>
              <a:cxn ang="0">
                <a:pos x="30" y="12"/>
              </a:cxn>
              <a:cxn ang="0">
                <a:pos x="48" y="12"/>
              </a:cxn>
              <a:cxn ang="0">
                <a:pos x="48" y="12"/>
              </a:cxn>
            </a:cxnLst>
            <a:rect l="0" t="0" r="r" b="b"/>
            <a:pathLst>
              <a:path w="90" h="96">
                <a:moveTo>
                  <a:pt x="48" y="96"/>
                </a:moveTo>
                <a:lnTo>
                  <a:pt x="72" y="72"/>
                </a:lnTo>
                <a:lnTo>
                  <a:pt x="84" y="48"/>
                </a:lnTo>
                <a:lnTo>
                  <a:pt x="90" y="36"/>
                </a:lnTo>
                <a:lnTo>
                  <a:pt x="84" y="24"/>
                </a:lnTo>
                <a:lnTo>
                  <a:pt x="66" y="6"/>
                </a:lnTo>
                <a:lnTo>
                  <a:pt x="42" y="0"/>
                </a:lnTo>
                <a:lnTo>
                  <a:pt x="24" y="0"/>
                </a:lnTo>
                <a:lnTo>
                  <a:pt x="12" y="12"/>
                </a:lnTo>
                <a:lnTo>
                  <a:pt x="6" y="24"/>
                </a:lnTo>
                <a:lnTo>
                  <a:pt x="0" y="36"/>
                </a:lnTo>
                <a:lnTo>
                  <a:pt x="12" y="66"/>
                </a:lnTo>
                <a:lnTo>
                  <a:pt x="30" y="84"/>
                </a:lnTo>
                <a:lnTo>
                  <a:pt x="48" y="96"/>
                </a:lnTo>
                <a:lnTo>
                  <a:pt x="48" y="96"/>
                </a:lnTo>
                <a:close/>
                <a:moveTo>
                  <a:pt x="48" y="12"/>
                </a:moveTo>
                <a:lnTo>
                  <a:pt x="66" y="18"/>
                </a:lnTo>
                <a:lnTo>
                  <a:pt x="72" y="24"/>
                </a:lnTo>
                <a:lnTo>
                  <a:pt x="72" y="36"/>
                </a:lnTo>
                <a:lnTo>
                  <a:pt x="72" y="48"/>
                </a:lnTo>
                <a:lnTo>
                  <a:pt x="54" y="66"/>
                </a:lnTo>
                <a:lnTo>
                  <a:pt x="48" y="78"/>
                </a:lnTo>
                <a:lnTo>
                  <a:pt x="30" y="66"/>
                </a:lnTo>
                <a:lnTo>
                  <a:pt x="24" y="48"/>
                </a:lnTo>
                <a:lnTo>
                  <a:pt x="18" y="30"/>
                </a:lnTo>
                <a:lnTo>
                  <a:pt x="30" y="12"/>
                </a:lnTo>
                <a:lnTo>
                  <a:pt x="48" y="12"/>
                </a:lnTo>
                <a:lnTo>
                  <a:pt x="48" y="12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17" name="Freeform 17"/>
          <p:cNvSpPr>
            <a:spLocks noEditPoints="1"/>
          </p:cNvSpPr>
          <p:nvPr userDrawn="1"/>
        </p:nvSpPr>
        <p:spPr bwMode="ltGray">
          <a:xfrm>
            <a:off x="4859338" y="1925638"/>
            <a:ext cx="142875" cy="171450"/>
          </a:xfrm>
          <a:custGeom>
            <a:avLst/>
            <a:gdLst/>
            <a:ahLst/>
            <a:cxnLst>
              <a:cxn ang="0">
                <a:pos x="0" y="90"/>
              </a:cxn>
              <a:cxn ang="0">
                <a:pos x="12" y="102"/>
              </a:cxn>
              <a:cxn ang="0">
                <a:pos x="24" y="108"/>
              </a:cxn>
              <a:cxn ang="0">
                <a:pos x="54" y="108"/>
              </a:cxn>
              <a:cxn ang="0">
                <a:pos x="78" y="96"/>
              </a:cxn>
              <a:cxn ang="0">
                <a:pos x="90" y="72"/>
              </a:cxn>
              <a:cxn ang="0">
                <a:pos x="84" y="42"/>
              </a:cxn>
              <a:cxn ang="0">
                <a:pos x="66" y="24"/>
              </a:cxn>
              <a:cxn ang="0">
                <a:pos x="54" y="12"/>
              </a:cxn>
              <a:cxn ang="0">
                <a:pos x="48" y="6"/>
              </a:cxn>
              <a:cxn ang="0">
                <a:pos x="48" y="6"/>
              </a:cxn>
              <a:cxn ang="0">
                <a:pos x="48" y="0"/>
              </a:cxn>
              <a:cxn ang="0">
                <a:pos x="24" y="24"/>
              </a:cxn>
              <a:cxn ang="0">
                <a:pos x="6" y="48"/>
              </a:cxn>
              <a:cxn ang="0">
                <a:pos x="0" y="66"/>
              </a:cxn>
              <a:cxn ang="0">
                <a:pos x="0" y="90"/>
              </a:cxn>
              <a:cxn ang="0">
                <a:pos x="0" y="90"/>
              </a:cxn>
              <a:cxn ang="0">
                <a:pos x="12" y="66"/>
              </a:cxn>
              <a:cxn ang="0">
                <a:pos x="18" y="48"/>
              </a:cxn>
              <a:cxn ang="0">
                <a:pos x="30" y="36"/>
              </a:cxn>
              <a:cxn ang="0">
                <a:pos x="42" y="24"/>
              </a:cxn>
              <a:cxn ang="0">
                <a:pos x="48" y="18"/>
              </a:cxn>
              <a:cxn ang="0">
                <a:pos x="66" y="30"/>
              </a:cxn>
              <a:cxn ang="0">
                <a:pos x="72" y="48"/>
              </a:cxn>
              <a:cxn ang="0">
                <a:pos x="78" y="72"/>
              </a:cxn>
              <a:cxn ang="0">
                <a:pos x="78" y="84"/>
              </a:cxn>
              <a:cxn ang="0">
                <a:pos x="66" y="96"/>
              </a:cxn>
              <a:cxn ang="0">
                <a:pos x="42" y="102"/>
              </a:cxn>
              <a:cxn ang="0">
                <a:pos x="30" y="96"/>
              </a:cxn>
              <a:cxn ang="0">
                <a:pos x="18" y="90"/>
              </a:cxn>
              <a:cxn ang="0">
                <a:pos x="12" y="78"/>
              </a:cxn>
              <a:cxn ang="0">
                <a:pos x="12" y="66"/>
              </a:cxn>
              <a:cxn ang="0">
                <a:pos x="12" y="66"/>
              </a:cxn>
            </a:cxnLst>
            <a:rect l="0" t="0" r="r" b="b"/>
            <a:pathLst>
              <a:path w="90" h="108">
                <a:moveTo>
                  <a:pt x="0" y="90"/>
                </a:moveTo>
                <a:lnTo>
                  <a:pt x="12" y="102"/>
                </a:lnTo>
                <a:lnTo>
                  <a:pt x="24" y="108"/>
                </a:lnTo>
                <a:lnTo>
                  <a:pt x="54" y="108"/>
                </a:lnTo>
                <a:lnTo>
                  <a:pt x="78" y="96"/>
                </a:lnTo>
                <a:lnTo>
                  <a:pt x="90" y="72"/>
                </a:lnTo>
                <a:lnTo>
                  <a:pt x="84" y="42"/>
                </a:lnTo>
                <a:lnTo>
                  <a:pt x="66" y="24"/>
                </a:lnTo>
                <a:lnTo>
                  <a:pt x="54" y="12"/>
                </a:lnTo>
                <a:lnTo>
                  <a:pt x="48" y="6"/>
                </a:lnTo>
                <a:lnTo>
                  <a:pt x="48" y="6"/>
                </a:lnTo>
                <a:lnTo>
                  <a:pt x="48" y="0"/>
                </a:lnTo>
                <a:lnTo>
                  <a:pt x="24" y="24"/>
                </a:lnTo>
                <a:lnTo>
                  <a:pt x="6" y="48"/>
                </a:lnTo>
                <a:lnTo>
                  <a:pt x="0" y="66"/>
                </a:lnTo>
                <a:lnTo>
                  <a:pt x="0" y="90"/>
                </a:lnTo>
                <a:lnTo>
                  <a:pt x="0" y="90"/>
                </a:lnTo>
                <a:close/>
                <a:moveTo>
                  <a:pt x="12" y="66"/>
                </a:moveTo>
                <a:lnTo>
                  <a:pt x="18" y="48"/>
                </a:lnTo>
                <a:lnTo>
                  <a:pt x="30" y="36"/>
                </a:lnTo>
                <a:lnTo>
                  <a:pt x="42" y="24"/>
                </a:lnTo>
                <a:lnTo>
                  <a:pt x="48" y="18"/>
                </a:lnTo>
                <a:lnTo>
                  <a:pt x="66" y="30"/>
                </a:lnTo>
                <a:lnTo>
                  <a:pt x="72" y="48"/>
                </a:lnTo>
                <a:lnTo>
                  <a:pt x="78" y="72"/>
                </a:lnTo>
                <a:lnTo>
                  <a:pt x="78" y="84"/>
                </a:lnTo>
                <a:lnTo>
                  <a:pt x="66" y="96"/>
                </a:lnTo>
                <a:lnTo>
                  <a:pt x="42" y="102"/>
                </a:lnTo>
                <a:lnTo>
                  <a:pt x="30" y="96"/>
                </a:lnTo>
                <a:lnTo>
                  <a:pt x="18" y="90"/>
                </a:lnTo>
                <a:lnTo>
                  <a:pt x="12" y="78"/>
                </a:lnTo>
                <a:lnTo>
                  <a:pt x="12" y="66"/>
                </a:lnTo>
                <a:lnTo>
                  <a:pt x="12" y="66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18" name="Freeform 18"/>
          <p:cNvSpPr>
            <a:spLocks/>
          </p:cNvSpPr>
          <p:nvPr userDrawn="1"/>
        </p:nvSpPr>
        <p:spPr bwMode="ltGray">
          <a:xfrm>
            <a:off x="8686800" y="1031875"/>
            <a:ext cx="161925" cy="247650"/>
          </a:xfrm>
          <a:custGeom>
            <a:avLst/>
            <a:gdLst/>
            <a:ahLst/>
            <a:cxnLst>
              <a:cxn ang="0">
                <a:pos x="102" y="0"/>
              </a:cxn>
              <a:cxn ang="0">
                <a:pos x="0" y="6"/>
              </a:cxn>
              <a:cxn ang="0">
                <a:pos x="30" y="72"/>
              </a:cxn>
              <a:cxn ang="0">
                <a:pos x="30" y="156"/>
              </a:cxn>
              <a:cxn ang="0">
                <a:pos x="72" y="156"/>
              </a:cxn>
              <a:cxn ang="0">
                <a:pos x="72" y="66"/>
              </a:cxn>
              <a:cxn ang="0">
                <a:pos x="102" y="0"/>
              </a:cxn>
              <a:cxn ang="0">
                <a:pos x="102" y="0"/>
              </a:cxn>
            </a:cxnLst>
            <a:rect l="0" t="0" r="r" b="b"/>
            <a:pathLst>
              <a:path w="102" h="156">
                <a:moveTo>
                  <a:pt x="102" y="0"/>
                </a:moveTo>
                <a:lnTo>
                  <a:pt x="0" y="6"/>
                </a:lnTo>
                <a:lnTo>
                  <a:pt x="30" y="72"/>
                </a:lnTo>
                <a:lnTo>
                  <a:pt x="30" y="156"/>
                </a:lnTo>
                <a:lnTo>
                  <a:pt x="72" y="156"/>
                </a:lnTo>
                <a:lnTo>
                  <a:pt x="72" y="66"/>
                </a:lnTo>
                <a:lnTo>
                  <a:pt x="102" y="0"/>
                </a:lnTo>
                <a:lnTo>
                  <a:pt x="102" y="0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19" name="Freeform 19"/>
          <p:cNvSpPr>
            <a:spLocks noEditPoints="1"/>
          </p:cNvSpPr>
          <p:nvPr userDrawn="1"/>
        </p:nvSpPr>
        <p:spPr bwMode="ltGray">
          <a:xfrm>
            <a:off x="8696325" y="1260475"/>
            <a:ext cx="133350" cy="152400"/>
          </a:xfrm>
          <a:custGeom>
            <a:avLst/>
            <a:gdLst/>
            <a:ahLst/>
            <a:cxnLst>
              <a:cxn ang="0">
                <a:pos x="42" y="96"/>
              </a:cxn>
              <a:cxn ang="0">
                <a:pos x="66" y="78"/>
              </a:cxn>
              <a:cxn ang="0">
                <a:pos x="84" y="54"/>
              </a:cxn>
              <a:cxn ang="0">
                <a:pos x="84" y="30"/>
              </a:cxn>
              <a:cxn ang="0">
                <a:pos x="66" y="6"/>
              </a:cxn>
              <a:cxn ang="0">
                <a:pos x="42" y="0"/>
              </a:cxn>
              <a:cxn ang="0">
                <a:pos x="24" y="6"/>
              </a:cxn>
              <a:cxn ang="0">
                <a:pos x="12" y="18"/>
              </a:cxn>
              <a:cxn ang="0">
                <a:pos x="6" y="30"/>
              </a:cxn>
              <a:cxn ang="0">
                <a:pos x="0" y="42"/>
              </a:cxn>
              <a:cxn ang="0">
                <a:pos x="12" y="66"/>
              </a:cxn>
              <a:cxn ang="0">
                <a:pos x="30" y="84"/>
              </a:cxn>
              <a:cxn ang="0">
                <a:pos x="42" y="96"/>
              </a:cxn>
              <a:cxn ang="0">
                <a:pos x="42" y="96"/>
              </a:cxn>
              <a:cxn ang="0">
                <a:pos x="48" y="12"/>
              </a:cxn>
              <a:cxn ang="0">
                <a:pos x="66" y="18"/>
              </a:cxn>
              <a:cxn ang="0">
                <a:pos x="72" y="30"/>
              </a:cxn>
              <a:cxn ang="0">
                <a:pos x="72" y="42"/>
              </a:cxn>
              <a:cxn ang="0">
                <a:pos x="66" y="54"/>
              </a:cxn>
              <a:cxn ang="0">
                <a:pos x="54" y="72"/>
              </a:cxn>
              <a:cxn ang="0">
                <a:pos x="42" y="84"/>
              </a:cxn>
              <a:cxn ang="0">
                <a:pos x="42" y="84"/>
              </a:cxn>
              <a:cxn ang="0">
                <a:pos x="30" y="72"/>
              </a:cxn>
              <a:cxn ang="0">
                <a:pos x="18" y="54"/>
              </a:cxn>
              <a:cxn ang="0">
                <a:pos x="18" y="30"/>
              </a:cxn>
              <a:cxn ang="0">
                <a:pos x="30" y="18"/>
              </a:cxn>
              <a:cxn ang="0">
                <a:pos x="48" y="12"/>
              </a:cxn>
              <a:cxn ang="0">
                <a:pos x="48" y="12"/>
              </a:cxn>
            </a:cxnLst>
            <a:rect l="0" t="0" r="r" b="b"/>
            <a:pathLst>
              <a:path w="84" h="96">
                <a:moveTo>
                  <a:pt x="42" y="96"/>
                </a:moveTo>
                <a:lnTo>
                  <a:pt x="66" y="78"/>
                </a:lnTo>
                <a:lnTo>
                  <a:pt x="84" y="54"/>
                </a:lnTo>
                <a:lnTo>
                  <a:pt x="84" y="30"/>
                </a:lnTo>
                <a:lnTo>
                  <a:pt x="66" y="6"/>
                </a:lnTo>
                <a:lnTo>
                  <a:pt x="42" y="0"/>
                </a:lnTo>
                <a:lnTo>
                  <a:pt x="24" y="6"/>
                </a:lnTo>
                <a:lnTo>
                  <a:pt x="12" y="18"/>
                </a:lnTo>
                <a:lnTo>
                  <a:pt x="6" y="30"/>
                </a:lnTo>
                <a:lnTo>
                  <a:pt x="0" y="42"/>
                </a:lnTo>
                <a:lnTo>
                  <a:pt x="12" y="66"/>
                </a:lnTo>
                <a:lnTo>
                  <a:pt x="30" y="84"/>
                </a:lnTo>
                <a:lnTo>
                  <a:pt x="42" y="96"/>
                </a:lnTo>
                <a:lnTo>
                  <a:pt x="42" y="96"/>
                </a:lnTo>
                <a:close/>
                <a:moveTo>
                  <a:pt x="48" y="12"/>
                </a:moveTo>
                <a:lnTo>
                  <a:pt x="66" y="18"/>
                </a:lnTo>
                <a:lnTo>
                  <a:pt x="72" y="30"/>
                </a:lnTo>
                <a:lnTo>
                  <a:pt x="72" y="42"/>
                </a:lnTo>
                <a:lnTo>
                  <a:pt x="66" y="54"/>
                </a:lnTo>
                <a:lnTo>
                  <a:pt x="54" y="72"/>
                </a:lnTo>
                <a:lnTo>
                  <a:pt x="42" y="84"/>
                </a:lnTo>
                <a:lnTo>
                  <a:pt x="42" y="84"/>
                </a:lnTo>
                <a:lnTo>
                  <a:pt x="30" y="72"/>
                </a:lnTo>
                <a:lnTo>
                  <a:pt x="18" y="54"/>
                </a:lnTo>
                <a:lnTo>
                  <a:pt x="18" y="30"/>
                </a:lnTo>
                <a:lnTo>
                  <a:pt x="30" y="18"/>
                </a:lnTo>
                <a:lnTo>
                  <a:pt x="48" y="12"/>
                </a:lnTo>
                <a:lnTo>
                  <a:pt x="48" y="12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20" name="Freeform 20"/>
          <p:cNvSpPr>
            <a:spLocks noEditPoints="1"/>
          </p:cNvSpPr>
          <p:nvPr userDrawn="1"/>
        </p:nvSpPr>
        <p:spPr bwMode="ltGray">
          <a:xfrm>
            <a:off x="8686800" y="1393825"/>
            <a:ext cx="142875" cy="171450"/>
          </a:xfrm>
          <a:custGeom>
            <a:avLst/>
            <a:gdLst/>
            <a:ahLst/>
            <a:cxnLst>
              <a:cxn ang="0">
                <a:pos x="6" y="90"/>
              </a:cxn>
              <a:cxn ang="0">
                <a:pos x="18" y="102"/>
              </a:cxn>
              <a:cxn ang="0">
                <a:pos x="30" y="108"/>
              </a:cxn>
              <a:cxn ang="0">
                <a:pos x="60" y="108"/>
              </a:cxn>
              <a:cxn ang="0">
                <a:pos x="84" y="96"/>
              </a:cxn>
              <a:cxn ang="0">
                <a:pos x="90" y="84"/>
              </a:cxn>
              <a:cxn ang="0">
                <a:pos x="90" y="66"/>
              </a:cxn>
              <a:cxn ang="0">
                <a:pos x="84" y="36"/>
              </a:cxn>
              <a:cxn ang="0">
                <a:pos x="72" y="18"/>
              </a:cxn>
              <a:cxn ang="0">
                <a:pos x="60" y="6"/>
              </a:cxn>
              <a:cxn ang="0">
                <a:pos x="54" y="0"/>
              </a:cxn>
              <a:cxn ang="0">
                <a:pos x="54" y="0"/>
              </a:cxn>
              <a:cxn ang="0">
                <a:pos x="48" y="0"/>
              </a:cxn>
              <a:cxn ang="0">
                <a:pos x="24" y="24"/>
              </a:cxn>
              <a:cxn ang="0">
                <a:pos x="12" y="48"/>
              </a:cxn>
              <a:cxn ang="0">
                <a:pos x="0" y="66"/>
              </a:cxn>
              <a:cxn ang="0">
                <a:pos x="6" y="90"/>
              </a:cxn>
              <a:cxn ang="0">
                <a:pos x="6" y="90"/>
              </a:cxn>
              <a:cxn ang="0">
                <a:pos x="18" y="66"/>
              </a:cxn>
              <a:cxn ang="0">
                <a:pos x="24" y="48"/>
              </a:cxn>
              <a:cxn ang="0">
                <a:pos x="36" y="30"/>
              </a:cxn>
              <a:cxn ang="0">
                <a:pos x="42" y="18"/>
              </a:cxn>
              <a:cxn ang="0">
                <a:pos x="48" y="12"/>
              </a:cxn>
              <a:cxn ang="0">
                <a:pos x="78" y="42"/>
              </a:cxn>
              <a:cxn ang="0">
                <a:pos x="84" y="66"/>
              </a:cxn>
              <a:cxn ang="0">
                <a:pos x="66" y="90"/>
              </a:cxn>
              <a:cxn ang="0">
                <a:pos x="54" y="96"/>
              </a:cxn>
              <a:cxn ang="0">
                <a:pos x="42" y="96"/>
              </a:cxn>
              <a:cxn ang="0">
                <a:pos x="30" y="96"/>
              </a:cxn>
              <a:cxn ang="0">
                <a:pos x="24" y="84"/>
              </a:cxn>
              <a:cxn ang="0">
                <a:pos x="18" y="78"/>
              </a:cxn>
              <a:cxn ang="0">
                <a:pos x="18" y="66"/>
              </a:cxn>
              <a:cxn ang="0">
                <a:pos x="18" y="66"/>
              </a:cxn>
            </a:cxnLst>
            <a:rect l="0" t="0" r="r" b="b"/>
            <a:pathLst>
              <a:path w="90" h="108">
                <a:moveTo>
                  <a:pt x="6" y="90"/>
                </a:moveTo>
                <a:lnTo>
                  <a:pt x="18" y="102"/>
                </a:lnTo>
                <a:lnTo>
                  <a:pt x="30" y="108"/>
                </a:lnTo>
                <a:lnTo>
                  <a:pt x="60" y="108"/>
                </a:lnTo>
                <a:lnTo>
                  <a:pt x="84" y="96"/>
                </a:lnTo>
                <a:lnTo>
                  <a:pt x="90" y="84"/>
                </a:lnTo>
                <a:lnTo>
                  <a:pt x="90" y="66"/>
                </a:lnTo>
                <a:lnTo>
                  <a:pt x="84" y="36"/>
                </a:lnTo>
                <a:lnTo>
                  <a:pt x="72" y="18"/>
                </a:lnTo>
                <a:lnTo>
                  <a:pt x="60" y="6"/>
                </a:lnTo>
                <a:lnTo>
                  <a:pt x="54" y="0"/>
                </a:lnTo>
                <a:lnTo>
                  <a:pt x="54" y="0"/>
                </a:lnTo>
                <a:lnTo>
                  <a:pt x="48" y="0"/>
                </a:lnTo>
                <a:lnTo>
                  <a:pt x="24" y="24"/>
                </a:lnTo>
                <a:lnTo>
                  <a:pt x="12" y="48"/>
                </a:lnTo>
                <a:lnTo>
                  <a:pt x="0" y="66"/>
                </a:lnTo>
                <a:lnTo>
                  <a:pt x="6" y="90"/>
                </a:lnTo>
                <a:lnTo>
                  <a:pt x="6" y="90"/>
                </a:lnTo>
                <a:close/>
                <a:moveTo>
                  <a:pt x="18" y="66"/>
                </a:moveTo>
                <a:lnTo>
                  <a:pt x="24" y="48"/>
                </a:lnTo>
                <a:lnTo>
                  <a:pt x="36" y="30"/>
                </a:lnTo>
                <a:lnTo>
                  <a:pt x="42" y="18"/>
                </a:lnTo>
                <a:lnTo>
                  <a:pt x="48" y="12"/>
                </a:lnTo>
                <a:lnTo>
                  <a:pt x="78" y="42"/>
                </a:lnTo>
                <a:lnTo>
                  <a:pt x="84" y="66"/>
                </a:lnTo>
                <a:lnTo>
                  <a:pt x="66" y="90"/>
                </a:lnTo>
                <a:lnTo>
                  <a:pt x="54" y="96"/>
                </a:lnTo>
                <a:lnTo>
                  <a:pt x="42" y="96"/>
                </a:lnTo>
                <a:lnTo>
                  <a:pt x="30" y="96"/>
                </a:lnTo>
                <a:lnTo>
                  <a:pt x="24" y="84"/>
                </a:lnTo>
                <a:lnTo>
                  <a:pt x="18" y="78"/>
                </a:lnTo>
                <a:lnTo>
                  <a:pt x="18" y="66"/>
                </a:lnTo>
                <a:lnTo>
                  <a:pt x="18" y="66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21" name="Freeform 21"/>
          <p:cNvSpPr>
            <a:spLocks noEditPoints="1"/>
          </p:cNvSpPr>
          <p:nvPr userDrawn="1"/>
        </p:nvSpPr>
        <p:spPr bwMode="ltGray">
          <a:xfrm>
            <a:off x="8620125" y="4714875"/>
            <a:ext cx="104775" cy="152400"/>
          </a:xfrm>
          <a:custGeom>
            <a:avLst/>
            <a:gdLst/>
            <a:ahLst/>
            <a:cxnLst>
              <a:cxn ang="0">
                <a:pos x="30" y="96"/>
              </a:cxn>
              <a:cxn ang="0">
                <a:pos x="54" y="72"/>
              </a:cxn>
              <a:cxn ang="0">
                <a:pos x="66" y="48"/>
              </a:cxn>
              <a:cxn ang="0">
                <a:pos x="66" y="24"/>
              </a:cxn>
              <a:cxn ang="0">
                <a:pos x="54" y="6"/>
              </a:cxn>
              <a:cxn ang="0">
                <a:pos x="30" y="0"/>
              </a:cxn>
              <a:cxn ang="0">
                <a:pos x="18" y="0"/>
              </a:cxn>
              <a:cxn ang="0">
                <a:pos x="6" y="12"/>
              </a:cxn>
              <a:cxn ang="0">
                <a:pos x="0" y="36"/>
              </a:cxn>
              <a:cxn ang="0">
                <a:pos x="6" y="60"/>
              </a:cxn>
              <a:cxn ang="0">
                <a:pos x="18" y="84"/>
              </a:cxn>
              <a:cxn ang="0">
                <a:pos x="30" y="96"/>
              </a:cxn>
              <a:cxn ang="0">
                <a:pos x="30" y="96"/>
              </a:cxn>
              <a:cxn ang="0">
                <a:pos x="30" y="12"/>
              </a:cxn>
              <a:cxn ang="0">
                <a:pos x="48" y="18"/>
              </a:cxn>
              <a:cxn ang="0">
                <a:pos x="54" y="24"/>
              </a:cxn>
              <a:cxn ang="0">
                <a:pos x="54" y="36"/>
              </a:cxn>
              <a:cxn ang="0">
                <a:pos x="48" y="48"/>
              </a:cxn>
              <a:cxn ang="0">
                <a:pos x="36" y="66"/>
              </a:cxn>
              <a:cxn ang="0">
                <a:pos x="30" y="78"/>
              </a:cxn>
              <a:cxn ang="0">
                <a:pos x="18" y="66"/>
              </a:cxn>
              <a:cxn ang="0">
                <a:pos x="12" y="48"/>
              </a:cxn>
              <a:cxn ang="0">
                <a:pos x="6" y="30"/>
              </a:cxn>
              <a:cxn ang="0">
                <a:pos x="18" y="12"/>
              </a:cxn>
              <a:cxn ang="0">
                <a:pos x="30" y="12"/>
              </a:cxn>
              <a:cxn ang="0">
                <a:pos x="30" y="12"/>
              </a:cxn>
            </a:cxnLst>
            <a:rect l="0" t="0" r="r" b="b"/>
            <a:pathLst>
              <a:path w="66" h="96">
                <a:moveTo>
                  <a:pt x="30" y="96"/>
                </a:moveTo>
                <a:lnTo>
                  <a:pt x="54" y="72"/>
                </a:lnTo>
                <a:lnTo>
                  <a:pt x="66" y="48"/>
                </a:lnTo>
                <a:lnTo>
                  <a:pt x="66" y="24"/>
                </a:lnTo>
                <a:lnTo>
                  <a:pt x="54" y="6"/>
                </a:lnTo>
                <a:lnTo>
                  <a:pt x="30" y="0"/>
                </a:lnTo>
                <a:lnTo>
                  <a:pt x="18" y="0"/>
                </a:lnTo>
                <a:lnTo>
                  <a:pt x="6" y="12"/>
                </a:lnTo>
                <a:lnTo>
                  <a:pt x="0" y="36"/>
                </a:lnTo>
                <a:lnTo>
                  <a:pt x="6" y="60"/>
                </a:lnTo>
                <a:lnTo>
                  <a:pt x="18" y="84"/>
                </a:lnTo>
                <a:lnTo>
                  <a:pt x="30" y="96"/>
                </a:lnTo>
                <a:lnTo>
                  <a:pt x="30" y="96"/>
                </a:lnTo>
                <a:close/>
                <a:moveTo>
                  <a:pt x="30" y="12"/>
                </a:moveTo>
                <a:lnTo>
                  <a:pt x="48" y="18"/>
                </a:lnTo>
                <a:lnTo>
                  <a:pt x="54" y="24"/>
                </a:lnTo>
                <a:lnTo>
                  <a:pt x="54" y="36"/>
                </a:lnTo>
                <a:lnTo>
                  <a:pt x="48" y="48"/>
                </a:lnTo>
                <a:lnTo>
                  <a:pt x="36" y="66"/>
                </a:lnTo>
                <a:lnTo>
                  <a:pt x="30" y="78"/>
                </a:lnTo>
                <a:lnTo>
                  <a:pt x="18" y="66"/>
                </a:lnTo>
                <a:lnTo>
                  <a:pt x="12" y="48"/>
                </a:lnTo>
                <a:lnTo>
                  <a:pt x="6" y="30"/>
                </a:lnTo>
                <a:lnTo>
                  <a:pt x="18" y="12"/>
                </a:lnTo>
                <a:lnTo>
                  <a:pt x="30" y="12"/>
                </a:lnTo>
                <a:lnTo>
                  <a:pt x="30" y="12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22" name="Freeform 22"/>
          <p:cNvSpPr>
            <a:spLocks/>
          </p:cNvSpPr>
          <p:nvPr userDrawn="1"/>
        </p:nvSpPr>
        <p:spPr bwMode="ltGray">
          <a:xfrm>
            <a:off x="4792663" y="908050"/>
            <a:ext cx="4132262" cy="704850"/>
          </a:xfrm>
          <a:custGeom>
            <a:avLst/>
            <a:gdLst/>
            <a:ahLst/>
            <a:cxnLst>
              <a:cxn ang="0">
                <a:pos x="2577" y="0"/>
              </a:cxn>
              <a:cxn ang="0">
                <a:pos x="2594" y="72"/>
              </a:cxn>
              <a:cxn ang="0">
                <a:pos x="6" y="444"/>
              </a:cxn>
              <a:cxn ang="0">
                <a:pos x="0" y="396"/>
              </a:cxn>
              <a:cxn ang="0">
                <a:pos x="1225" y="96"/>
              </a:cxn>
              <a:cxn ang="0">
                <a:pos x="1351" y="78"/>
              </a:cxn>
              <a:cxn ang="0">
                <a:pos x="2577" y="0"/>
              </a:cxn>
              <a:cxn ang="0">
                <a:pos x="2577" y="0"/>
              </a:cxn>
            </a:cxnLst>
            <a:rect l="0" t="0" r="r" b="b"/>
            <a:pathLst>
              <a:path w="2594" h="444">
                <a:moveTo>
                  <a:pt x="2577" y="0"/>
                </a:moveTo>
                <a:lnTo>
                  <a:pt x="2594" y="72"/>
                </a:lnTo>
                <a:lnTo>
                  <a:pt x="6" y="444"/>
                </a:lnTo>
                <a:lnTo>
                  <a:pt x="0" y="396"/>
                </a:lnTo>
                <a:lnTo>
                  <a:pt x="1225" y="96"/>
                </a:lnTo>
                <a:lnTo>
                  <a:pt x="1351" y="78"/>
                </a:lnTo>
                <a:lnTo>
                  <a:pt x="2577" y="0"/>
                </a:lnTo>
                <a:lnTo>
                  <a:pt x="2577" y="0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23" name="Freeform 23"/>
          <p:cNvSpPr>
            <a:spLocks noEditPoints="1"/>
          </p:cNvSpPr>
          <p:nvPr userDrawn="1"/>
        </p:nvSpPr>
        <p:spPr bwMode="ltGray">
          <a:xfrm>
            <a:off x="4660900" y="5108575"/>
            <a:ext cx="133350" cy="150813"/>
          </a:xfrm>
          <a:custGeom>
            <a:avLst/>
            <a:gdLst/>
            <a:ahLst/>
            <a:cxnLst>
              <a:cxn ang="0">
                <a:pos x="36" y="95"/>
              </a:cxn>
              <a:cxn ang="0">
                <a:pos x="60" y="77"/>
              </a:cxn>
              <a:cxn ang="0">
                <a:pos x="78" y="53"/>
              </a:cxn>
              <a:cxn ang="0">
                <a:pos x="84" y="42"/>
              </a:cxn>
              <a:cxn ang="0">
                <a:pos x="84" y="30"/>
              </a:cxn>
              <a:cxn ang="0">
                <a:pos x="72" y="6"/>
              </a:cxn>
              <a:cxn ang="0">
                <a:pos x="42" y="0"/>
              </a:cxn>
              <a:cxn ang="0">
                <a:pos x="30" y="0"/>
              </a:cxn>
              <a:cxn ang="0">
                <a:pos x="12" y="12"/>
              </a:cxn>
              <a:cxn ang="0">
                <a:pos x="0" y="24"/>
              </a:cxn>
              <a:cxn ang="0">
                <a:pos x="0" y="36"/>
              </a:cxn>
              <a:cxn ang="0">
                <a:pos x="6" y="59"/>
              </a:cxn>
              <a:cxn ang="0">
                <a:pos x="24" y="83"/>
              </a:cxn>
              <a:cxn ang="0">
                <a:pos x="36" y="95"/>
              </a:cxn>
              <a:cxn ang="0">
                <a:pos x="36" y="95"/>
              </a:cxn>
              <a:cxn ang="0">
                <a:pos x="48" y="12"/>
              </a:cxn>
              <a:cxn ang="0">
                <a:pos x="66" y="18"/>
              </a:cxn>
              <a:cxn ang="0">
                <a:pos x="72" y="30"/>
              </a:cxn>
              <a:cxn ang="0">
                <a:pos x="72" y="42"/>
              </a:cxn>
              <a:cxn ang="0">
                <a:pos x="66" y="53"/>
              </a:cxn>
              <a:cxn ang="0">
                <a:pos x="48" y="71"/>
              </a:cxn>
              <a:cxn ang="0">
                <a:pos x="42" y="77"/>
              </a:cxn>
              <a:cxn ang="0">
                <a:pos x="36" y="77"/>
              </a:cxn>
              <a:cxn ang="0">
                <a:pos x="24" y="65"/>
              </a:cxn>
              <a:cxn ang="0">
                <a:pos x="18" y="48"/>
              </a:cxn>
              <a:cxn ang="0">
                <a:pos x="18" y="30"/>
              </a:cxn>
              <a:cxn ang="0">
                <a:pos x="30" y="12"/>
              </a:cxn>
              <a:cxn ang="0">
                <a:pos x="48" y="12"/>
              </a:cxn>
              <a:cxn ang="0">
                <a:pos x="48" y="12"/>
              </a:cxn>
            </a:cxnLst>
            <a:rect l="0" t="0" r="r" b="b"/>
            <a:pathLst>
              <a:path w="84" h="95">
                <a:moveTo>
                  <a:pt x="36" y="95"/>
                </a:moveTo>
                <a:lnTo>
                  <a:pt x="60" y="77"/>
                </a:lnTo>
                <a:lnTo>
                  <a:pt x="78" y="53"/>
                </a:lnTo>
                <a:lnTo>
                  <a:pt x="84" y="42"/>
                </a:lnTo>
                <a:lnTo>
                  <a:pt x="84" y="30"/>
                </a:lnTo>
                <a:lnTo>
                  <a:pt x="72" y="6"/>
                </a:lnTo>
                <a:lnTo>
                  <a:pt x="42" y="0"/>
                </a:lnTo>
                <a:lnTo>
                  <a:pt x="30" y="0"/>
                </a:lnTo>
                <a:lnTo>
                  <a:pt x="12" y="12"/>
                </a:lnTo>
                <a:lnTo>
                  <a:pt x="0" y="24"/>
                </a:lnTo>
                <a:lnTo>
                  <a:pt x="0" y="36"/>
                </a:lnTo>
                <a:lnTo>
                  <a:pt x="6" y="59"/>
                </a:lnTo>
                <a:lnTo>
                  <a:pt x="24" y="83"/>
                </a:lnTo>
                <a:lnTo>
                  <a:pt x="36" y="95"/>
                </a:lnTo>
                <a:lnTo>
                  <a:pt x="36" y="95"/>
                </a:lnTo>
                <a:close/>
                <a:moveTo>
                  <a:pt x="48" y="12"/>
                </a:moveTo>
                <a:lnTo>
                  <a:pt x="66" y="18"/>
                </a:lnTo>
                <a:lnTo>
                  <a:pt x="72" y="30"/>
                </a:lnTo>
                <a:lnTo>
                  <a:pt x="72" y="42"/>
                </a:lnTo>
                <a:lnTo>
                  <a:pt x="66" y="53"/>
                </a:lnTo>
                <a:lnTo>
                  <a:pt x="48" y="71"/>
                </a:lnTo>
                <a:lnTo>
                  <a:pt x="42" y="77"/>
                </a:lnTo>
                <a:lnTo>
                  <a:pt x="36" y="77"/>
                </a:lnTo>
                <a:lnTo>
                  <a:pt x="24" y="65"/>
                </a:lnTo>
                <a:lnTo>
                  <a:pt x="18" y="48"/>
                </a:lnTo>
                <a:lnTo>
                  <a:pt x="18" y="30"/>
                </a:lnTo>
                <a:lnTo>
                  <a:pt x="30" y="12"/>
                </a:lnTo>
                <a:lnTo>
                  <a:pt x="48" y="12"/>
                </a:lnTo>
                <a:lnTo>
                  <a:pt x="48" y="12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24" name="Freeform 24"/>
          <p:cNvSpPr>
            <a:spLocks noEditPoints="1"/>
          </p:cNvSpPr>
          <p:nvPr userDrawn="1"/>
        </p:nvSpPr>
        <p:spPr bwMode="ltGray">
          <a:xfrm>
            <a:off x="6002338" y="5265738"/>
            <a:ext cx="142875" cy="171450"/>
          </a:xfrm>
          <a:custGeom>
            <a:avLst/>
            <a:gdLst/>
            <a:ahLst/>
            <a:cxnLst>
              <a:cxn ang="0">
                <a:pos x="12" y="96"/>
              </a:cxn>
              <a:cxn ang="0">
                <a:pos x="24" y="108"/>
              </a:cxn>
              <a:cxn ang="0">
                <a:pos x="42" y="108"/>
              </a:cxn>
              <a:cxn ang="0">
                <a:pos x="66" y="102"/>
              </a:cxn>
              <a:cxn ang="0">
                <a:pos x="84" y="78"/>
              </a:cxn>
              <a:cxn ang="0">
                <a:pos x="90" y="66"/>
              </a:cxn>
              <a:cxn ang="0">
                <a:pos x="84" y="48"/>
              </a:cxn>
              <a:cxn ang="0">
                <a:pos x="66" y="24"/>
              </a:cxn>
              <a:cxn ang="0">
                <a:pos x="48" y="12"/>
              </a:cxn>
              <a:cxn ang="0">
                <a:pos x="36" y="0"/>
              </a:cxn>
              <a:cxn ang="0">
                <a:pos x="30" y="0"/>
              </a:cxn>
              <a:cxn ang="0">
                <a:pos x="30" y="0"/>
              </a:cxn>
              <a:cxn ang="0">
                <a:pos x="24" y="0"/>
              </a:cxn>
              <a:cxn ang="0">
                <a:pos x="12" y="30"/>
              </a:cxn>
              <a:cxn ang="0">
                <a:pos x="0" y="54"/>
              </a:cxn>
              <a:cxn ang="0">
                <a:pos x="0" y="78"/>
              </a:cxn>
              <a:cxn ang="0">
                <a:pos x="12" y="96"/>
              </a:cxn>
              <a:cxn ang="0">
                <a:pos x="12" y="96"/>
              </a:cxn>
              <a:cxn ang="0">
                <a:pos x="12" y="72"/>
              </a:cxn>
              <a:cxn ang="0">
                <a:pos x="18" y="54"/>
              </a:cxn>
              <a:cxn ang="0">
                <a:pos x="24" y="36"/>
              </a:cxn>
              <a:cxn ang="0">
                <a:pos x="30" y="18"/>
              </a:cxn>
              <a:cxn ang="0">
                <a:pos x="30" y="12"/>
              </a:cxn>
              <a:cxn ang="0">
                <a:pos x="48" y="24"/>
              </a:cxn>
              <a:cxn ang="0">
                <a:pos x="66" y="36"/>
              </a:cxn>
              <a:cxn ang="0">
                <a:pos x="78" y="54"/>
              </a:cxn>
              <a:cxn ang="0">
                <a:pos x="78" y="72"/>
              </a:cxn>
              <a:cxn ang="0">
                <a:pos x="72" y="84"/>
              </a:cxn>
              <a:cxn ang="0">
                <a:pos x="48" y="96"/>
              </a:cxn>
              <a:cxn ang="0">
                <a:pos x="36" y="96"/>
              </a:cxn>
              <a:cxn ang="0">
                <a:pos x="24" y="90"/>
              </a:cxn>
              <a:cxn ang="0">
                <a:pos x="18" y="84"/>
              </a:cxn>
              <a:cxn ang="0">
                <a:pos x="12" y="72"/>
              </a:cxn>
              <a:cxn ang="0">
                <a:pos x="12" y="72"/>
              </a:cxn>
            </a:cxnLst>
            <a:rect l="0" t="0" r="r" b="b"/>
            <a:pathLst>
              <a:path w="90" h="108">
                <a:moveTo>
                  <a:pt x="12" y="96"/>
                </a:moveTo>
                <a:lnTo>
                  <a:pt x="24" y="108"/>
                </a:lnTo>
                <a:lnTo>
                  <a:pt x="42" y="108"/>
                </a:lnTo>
                <a:lnTo>
                  <a:pt x="66" y="102"/>
                </a:lnTo>
                <a:lnTo>
                  <a:pt x="84" y="78"/>
                </a:lnTo>
                <a:lnTo>
                  <a:pt x="90" y="66"/>
                </a:lnTo>
                <a:lnTo>
                  <a:pt x="84" y="48"/>
                </a:lnTo>
                <a:lnTo>
                  <a:pt x="66" y="24"/>
                </a:lnTo>
                <a:lnTo>
                  <a:pt x="48" y="12"/>
                </a:lnTo>
                <a:lnTo>
                  <a:pt x="36" y="0"/>
                </a:lnTo>
                <a:lnTo>
                  <a:pt x="30" y="0"/>
                </a:lnTo>
                <a:lnTo>
                  <a:pt x="30" y="0"/>
                </a:lnTo>
                <a:lnTo>
                  <a:pt x="24" y="0"/>
                </a:lnTo>
                <a:lnTo>
                  <a:pt x="12" y="30"/>
                </a:lnTo>
                <a:lnTo>
                  <a:pt x="0" y="54"/>
                </a:lnTo>
                <a:lnTo>
                  <a:pt x="0" y="78"/>
                </a:lnTo>
                <a:lnTo>
                  <a:pt x="12" y="96"/>
                </a:lnTo>
                <a:lnTo>
                  <a:pt x="12" y="96"/>
                </a:lnTo>
                <a:close/>
                <a:moveTo>
                  <a:pt x="12" y="72"/>
                </a:moveTo>
                <a:lnTo>
                  <a:pt x="18" y="54"/>
                </a:lnTo>
                <a:lnTo>
                  <a:pt x="24" y="36"/>
                </a:lnTo>
                <a:lnTo>
                  <a:pt x="30" y="18"/>
                </a:lnTo>
                <a:lnTo>
                  <a:pt x="30" y="12"/>
                </a:lnTo>
                <a:lnTo>
                  <a:pt x="48" y="24"/>
                </a:lnTo>
                <a:lnTo>
                  <a:pt x="66" y="36"/>
                </a:lnTo>
                <a:lnTo>
                  <a:pt x="78" y="54"/>
                </a:lnTo>
                <a:lnTo>
                  <a:pt x="78" y="72"/>
                </a:lnTo>
                <a:lnTo>
                  <a:pt x="72" y="84"/>
                </a:lnTo>
                <a:lnTo>
                  <a:pt x="48" y="96"/>
                </a:lnTo>
                <a:lnTo>
                  <a:pt x="36" y="96"/>
                </a:lnTo>
                <a:lnTo>
                  <a:pt x="24" y="90"/>
                </a:lnTo>
                <a:lnTo>
                  <a:pt x="18" y="84"/>
                </a:lnTo>
                <a:lnTo>
                  <a:pt x="12" y="72"/>
                </a:lnTo>
                <a:lnTo>
                  <a:pt x="12" y="72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25" name="Freeform 25"/>
          <p:cNvSpPr>
            <a:spLocks noEditPoints="1"/>
          </p:cNvSpPr>
          <p:nvPr userDrawn="1"/>
        </p:nvSpPr>
        <p:spPr bwMode="ltGray">
          <a:xfrm>
            <a:off x="3813175" y="5265738"/>
            <a:ext cx="114300" cy="142875"/>
          </a:xfrm>
          <a:custGeom>
            <a:avLst/>
            <a:gdLst/>
            <a:ahLst/>
            <a:cxnLst>
              <a:cxn ang="0">
                <a:pos x="71" y="90"/>
              </a:cxn>
              <a:cxn ang="0">
                <a:pos x="71" y="60"/>
              </a:cxn>
              <a:cxn ang="0">
                <a:pos x="71" y="36"/>
              </a:cxn>
              <a:cxn ang="0">
                <a:pos x="60" y="12"/>
              </a:cxn>
              <a:cxn ang="0">
                <a:pos x="36" y="0"/>
              </a:cxn>
              <a:cxn ang="0">
                <a:pos x="12" y="12"/>
              </a:cxn>
              <a:cxn ang="0">
                <a:pos x="0" y="36"/>
              </a:cxn>
              <a:cxn ang="0">
                <a:pos x="6" y="60"/>
              </a:cxn>
              <a:cxn ang="0">
                <a:pos x="30" y="78"/>
              </a:cxn>
              <a:cxn ang="0">
                <a:pos x="54" y="90"/>
              </a:cxn>
              <a:cxn ang="0">
                <a:pos x="71" y="90"/>
              </a:cxn>
              <a:cxn ang="0">
                <a:pos x="71" y="90"/>
              </a:cxn>
              <a:cxn ang="0">
                <a:pos x="24" y="18"/>
              </a:cxn>
              <a:cxn ang="0">
                <a:pos x="42" y="18"/>
              </a:cxn>
              <a:cxn ang="0">
                <a:pos x="54" y="18"/>
              </a:cxn>
              <a:cxn ang="0">
                <a:pos x="60" y="42"/>
              </a:cxn>
              <a:cxn ang="0">
                <a:pos x="60" y="66"/>
              </a:cxn>
              <a:cxn ang="0">
                <a:pos x="60" y="72"/>
              </a:cxn>
              <a:cxn ang="0">
                <a:pos x="60" y="78"/>
              </a:cxn>
              <a:cxn ang="0">
                <a:pos x="42" y="72"/>
              </a:cxn>
              <a:cxn ang="0">
                <a:pos x="24" y="66"/>
              </a:cxn>
              <a:cxn ang="0">
                <a:pos x="12" y="48"/>
              </a:cxn>
              <a:cxn ang="0">
                <a:pos x="12" y="30"/>
              </a:cxn>
              <a:cxn ang="0">
                <a:pos x="24" y="18"/>
              </a:cxn>
              <a:cxn ang="0">
                <a:pos x="24" y="18"/>
              </a:cxn>
            </a:cxnLst>
            <a:rect l="0" t="0" r="r" b="b"/>
            <a:pathLst>
              <a:path w="71" h="90">
                <a:moveTo>
                  <a:pt x="71" y="90"/>
                </a:moveTo>
                <a:lnTo>
                  <a:pt x="71" y="60"/>
                </a:lnTo>
                <a:lnTo>
                  <a:pt x="71" y="36"/>
                </a:lnTo>
                <a:lnTo>
                  <a:pt x="60" y="12"/>
                </a:lnTo>
                <a:lnTo>
                  <a:pt x="36" y="0"/>
                </a:lnTo>
                <a:lnTo>
                  <a:pt x="12" y="12"/>
                </a:lnTo>
                <a:lnTo>
                  <a:pt x="0" y="36"/>
                </a:lnTo>
                <a:lnTo>
                  <a:pt x="6" y="60"/>
                </a:lnTo>
                <a:lnTo>
                  <a:pt x="30" y="78"/>
                </a:lnTo>
                <a:lnTo>
                  <a:pt x="54" y="90"/>
                </a:lnTo>
                <a:lnTo>
                  <a:pt x="71" y="90"/>
                </a:lnTo>
                <a:lnTo>
                  <a:pt x="71" y="90"/>
                </a:lnTo>
                <a:close/>
                <a:moveTo>
                  <a:pt x="24" y="18"/>
                </a:moveTo>
                <a:lnTo>
                  <a:pt x="42" y="18"/>
                </a:lnTo>
                <a:lnTo>
                  <a:pt x="54" y="18"/>
                </a:lnTo>
                <a:lnTo>
                  <a:pt x="60" y="42"/>
                </a:lnTo>
                <a:lnTo>
                  <a:pt x="60" y="66"/>
                </a:lnTo>
                <a:lnTo>
                  <a:pt x="60" y="72"/>
                </a:lnTo>
                <a:lnTo>
                  <a:pt x="60" y="78"/>
                </a:lnTo>
                <a:lnTo>
                  <a:pt x="42" y="72"/>
                </a:lnTo>
                <a:lnTo>
                  <a:pt x="24" y="66"/>
                </a:lnTo>
                <a:lnTo>
                  <a:pt x="12" y="48"/>
                </a:lnTo>
                <a:lnTo>
                  <a:pt x="12" y="30"/>
                </a:lnTo>
                <a:lnTo>
                  <a:pt x="24" y="18"/>
                </a:lnTo>
                <a:lnTo>
                  <a:pt x="24" y="18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26" name="Oval 26"/>
          <p:cNvSpPr>
            <a:spLocks noChangeArrowheads="1"/>
          </p:cNvSpPr>
          <p:nvPr userDrawn="1"/>
        </p:nvSpPr>
        <p:spPr bwMode="ltGray">
          <a:xfrm>
            <a:off x="3883025" y="5211763"/>
            <a:ext cx="2190750" cy="617537"/>
          </a:xfrm>
          <a:prstGeom prst="ellipse">
            <a:avLst/>
          </a:pr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27" name="Oval 27"/>
          <p:cNvSpPr>
            <a:spLocks noChangeArrowheads="1"/>
          </p:cNvSpPr>
          <p:nvPr userDrawn="1"/>
        </p:nvSpPr>
        <p:spPr bwMode="ltGray">
          <a:xfrm>
            <a:off x="3803650" y="5205413"/>
            <a:ext cx="2384425" cy="457200"/>
          </a:xfrm>
          <a:prstGeom prst="ellipse">
            <a:avLst/>
          </a:pr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28" name="Oval 28"/>
          <p:cNvSpPr>
            <a:spLocks noChangeArrowheads="1"/>
          </p:cNvSpPr>
          <p:nvPr userDrawn="1"/>
        </p:nvSpPr>
        <p:spPr bwMode="ltGray">
          <a:xfrm>
            <a:off x="3878263" y="5246688"/>
            <a:ext cx="2262187" cy="349250"/>
          </a:xfrm>
          <a:prstGeom prst="ellipse">
            <a:avLst/>
          </a:pr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29" name="Freeform 29"/>
          <p:cNvSpPr>
            <a:spLocks noEditPoints="1"/>
          </p:cNvSpPr>
          <p:nvPr userDrawn="1"/>
        </p:nvSpPr>
        <p:spPr bwMode="ltGray">
          <a:xfrm>
            <a:off x="5945188" y="5132388"/>
            <a:ext cx="142875" cy="152400"/>
          </a:xfrm>
          <a:custGeom>
            <a:avLst/>
            <a:gdLst/>
            <a:ahLst/>
            <a:cxnLst>
              <a:cxn ang="0">
                <a:pos x="66" y="96"/>
              </a:cxn>
              <a:cxn ang="0">
                <a:pos x="78" y="66"/>
              </a:cxn>
              <a:cxn ang="0">
                <a:pos x="90" y="42"/>
              </a:cxn>
              <a:cxn ang="0">
                <a:pos x="78" y="18"/>
              </a:cxn>
              <a:cxn ang="0">
                <a:pos x="60" y="0"/>
              </a:cxn>
              <a:cxn ang="0">
                <a:pos x="30" y="6"/>
              </a:cxn>
              <a:cxn ang="0">
                <a:pos x="18" y="18"/>
              </a:cxn>
              <a:cxn ang="0">
                <a:pos x="6" y="30"/>
              </a:cxn>
              <a:cxn ang="0">
                <a:pos x="0" y="42"/>
              </a:cxn>
              <a:cxn ang="0">
                <a:pos x="6" y="60"/>
              </a:cxn>
              <a:cxn ang="0">
                <a:pos x="24" y="78"/>
              </a:cxn>
              <a:cxn ang="0">
                <a:pos x="48" y="90"/>
              </a:cxn>
              <a:cxn ang="0">
                <a:pos x="66" y="96"/>
              </a:cxn>
              <a:cxn ang="0">
                <a:pos x="66" y="96"/>
              </a:cxn>
              <a:cxn ang="0">
                <a:pos x="42" y="18"/>
              </a:cxn>
              <a:cxn ang="0">
                <a:pos x="60" y="18"/>
              </a:cxn>
              <a:cxn ang="0">
                <a:pos x="72" y="24"/>
              </a:cxn>
              <a:cxn ang="0">
                <a:pos x="72" y="36"/>
              </a:cxn>
              <a:cxn ang="0">
                <a:pos x="72" y="48"/>
              </a:cxn>
              <a:cxn ang="0">
                <a:pos x="66" y="72"/>
              </a:cxn>
              <a:cxn ang="0">
                <a:pos x="60" y="78"/>
              </a:cxn>
              <a:cxn ang="0">
                <a:pos x="60" y="84"/>
              </a:cxn>
              <a:cxn ang="0">
                <a:pos x="42" y="72"/>
              </a:cxn>
              <a:cxn ang="0">
                <a:pos x="30" y="66"/>
              </a:cxn>
              <a:cxn ang="0">
                <a:pos x="18" y="42"/>
              </a:cxn>
              <a:cxn ang="0">
                <a:pos x="24" y="30"/>
              </a:cxn>
              <a:cxn ang="0">
                <a:pos x="42" y="18"/>
              </a:cxn>
              <a:cxn ang="0">
                <a:pos x="42" y="18"/>
              </a:cxn>
            </a:cxnLst>
            <a:rect l="0" t="0" r="r" b="b"/>
            <a:pathLst>
              <a:path w="90" h="96">
                <a:moveTo>
                  <a:pt x="66" y="96"/>
                </a:moveTo>
                <a:lnTo>
                  <a:pt x="78" y="66"/>
                </a:lnTo>
                <a:lnTo>
                  <a:pt x="90" y="42"/>
                </a:lnTo>
                <a:lnTo>
                  <a:pt x="78" y="18"/>
                </a:lnTo>
                <a:lnTo>
                  <a:pt x="60" y="0"/>
                </a:lnTo>
                <a:lnTo>
                  <a:pt x="30" y="6"/>
                </a:lnTo>
                <a:lnTo>
                  <a:pt x="18" y="18"/>
                </a:lnTo>
                <a:lnTo>
                  <a:pt x="6" y="30"/>
                </a:lnTo>
                <a:lnTo>
                  <a:pt x="0" y="42"/>
                </a:lnTo>
                <a:lnTo>
                  <a:pt x="6" y="60"/>
                </a:lnTo>
                <a:lnTo>
                  <a:pt x="24" y="78"/>
                </a:lnTo>
                <a:lnTo>
                  <a:pt x="48" y="90"/>
                </a:lnTo>
                <a:lnTo>
                  <a:pt x="66" y="96"/>
                </a:lnTo>
                <a:lnTo>
                  <a:pt x="66" y="96"/>
                </a:lnTo>
                <a:close/>
                <a:moveTo>
                  <a:pt x="42" y="18"/>
                </a:moveTo>
                <a:lnTo>
                  <a:pt x="60" y="18"/>
                </a:lnTo>
                <a:lnTo>
                  <a:pt x="72" y="24"/>
                </a:lnTo>
                <a:lnTo>
                  <a:pt x="72" y="36"/>
                </a:lnTo>
                <a:lnTo>
                  <a:pt x="72" y="48"/>
                </a:lnTo>
                <a:lnTo>
                  <a:pt x="66" y="72"/>
                </a:lnTo>
                <a:lnTo>
                  <a:pt x="60" y="78"/>
                </a:lnTo>
                <a:lnTo>
                  <a:pt x="60" y="84"/>
                </a:lnTo>
                <a:lnTo>
                  <a:pt x="42" y="72"/>
                </a:lnTo>
                <a:lnTo>
                  <a:pt x="30" y="66"/>
                </a:lnTo>
                <a:lnTo>
                  <a:pt x="18" y="42"/>
                </a:lnTo>
                <a:lnTo>
                  <a:pt x="24" y="30"/>
                </a:lnTo>
                <a:lnTo>
                  <a:pt x="42" y="18"/>
                </a:lnTo>
                <a:lnTo>
                  <a:pt x="42" y="18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30" name="Freeform 30"/>
          <p:cNvSpPr>
            <a:spLocks noEditPoints="1"/>
          </p:cNvSpPr>
          <p:nvPr userDrawn="1"/>
        </p:nvSpPr>
        <p:spPr bwMode="ltGray">
          <a:xfrm>
            <a:off x="8610600" y="4838700"/>
            <a:ext cx="114300" cy="171450"/>
          </a:xfrm>
          <a:custGeom>
            <a:avLst/>
            <a:gdLst/>
            <a:ahLst/>
            <a:cxnLst>
              <a:cxn ang="0">
                <a:pos x="0" y="90"/>
              </a:cxn>
              <a:cxn ang="0">
                <a:pos x="12" y="102"/>
              </a:cxn>
              <a:cxn ang="0">
                <a:pos x="24" y="108"/>
              </a:cxn>
              <a:cxn ang="0">
                <a:pos x="48" y="108"/>
              </a:cxn>
              <a:cxn ang="0">
                <a:pos x="66" y="96"/>
              </a:cxn>
              <a:cxn ang="0">
                <a:pos x="72" y="66"/>
              </a:cxn>
              <a:cxn ang="0">
                <a:pos x="66" y="42"/>
              </a:cxn>
              <a:cxn ang="0">
                <a:pos x="60" y="18"/>
              </a:cxn>
              <a:cxn ang="0">
                <a:pos x="48" y="6"/>
              </a:cxn>
              <a:cxn ang="0">
                <a:pos x="42" y="0"/>
              </a:cxn>
              <a:cxn ang="0">
                <a:pos x="42" y="0"/>
              </a:cxn>
              <a:cxn ang="0">
                <a:pos x="36" y="0"/>
              </a:cxn>
              <a:cxn ang="0">
                <a:pos x="18" y="24"/>
              </a:cxn>
              <a:cxn ang="0">
                <a:pos x="6" y="48"/>
              </a:cxn>
              <a:cxn ang="0">
                <a:pos x="0" y="66"/>
              </a:cxn>
              <a:cxn ang="0">
                <a:pos x="0" y="90"/>
              </a:cxn>
              <a:cxn ang="0">
                <a:pos x="0" y="90"/>
              </a:cxn>
              <a:cxn ang="0">
                <a:pos x="12" y="66"/>
              </a:cxn>
              <a:cxn ang="0">
                <a:pos x="18" y="48"/>
              </a:cxn>
              <a:cxn ang="0">
                <a:pos x="24" y="36"/>
              </a:cxn>
              <a:cxn ang="0">
                <a:pos x="30" y="24"/>
              </a:cxn>
              <a:cxn ang="0">
                <a:pos x="36" y="18"/>
              </a:cxn>
              <a:cxn ang="0">
                <a:pos x="54" y="30"/>
              </a:cxn>
              <a:cxn ang="0">
                <a:pos x="60" y="48"/>
              </a:cxn>
              <a:cxn ang="0">
                <a:pos x="66" y="72"/>
              </a:cxn>
              <a:cxn ang="0">
                <a:pos x="66" y="84"/>
              </a:cxn>
              <a:cxn ang="0">
                <a:pos x="54" y="96"/>
              </a:cxn>
              <a:cxn ang="0">
                <a:pos x="30" y="102"/>
              </a:cxn>
              <a:cxn ang="0">
                <a:pos x="24" y="96"/>
              </a:cxn>
              <a:cxn ang="0">
                <a:pos x="12" y="90"/>
              </a:cxn>
              <a:cxn ang="0">
                <a:pos x="12" y="78"/>
              </a:cxn>
              <a:cxn ang="0">
                <a:pos x="12" y="66"/>
              </a:cxn>
              <a:cxn ang="0">
                <a:pos x="12" y="66"/>
              </a:cxn>
            </a:cxnLst>
            <a:rect l="0" t="0" r="r" b="b"/>
            <a:pathLst>
              <a:path w="72" h="108">
                <a:moveTo>
                  <a:pt x="0" y="90"/>
                </a:moveTo>
                <a:lnTo>
                  <a:pt x="12" y="102"/>
                </a:lnTo>
                <a:lnTo>
                  <a:pt x="24" y="108"/>
                </a:lnTo>
                <a:lnTo>
                  <a:pt x="48" y="108"/>
                </a:lnTo>
                <a:lnTo>
                  <a:pt x="66" y="96"/>
                </a:lnTo>
                <a:lnTo>
                  <a:pt x="72" y="66"/>
                </a:lnTo>
                <a:lnTo>
                  <a:pt x="66" y="42"/>
                </a:lnTo>
                <a:lnTo>
                  <a:pt x="60" y="18"/>
                </a:lnTo>
                <a:lnTo>
                  <a:pt x="48" y="6"/>
                </a:lnTo>
                <a:lnTo>
                  <a:pt x="42" y="0"/>
                </a:lnTo>
                <a:lnTo>
                  <a:pt x="42" y="0"/>
                </a:lnTo>
                <a:lnTo>
                  <a:pt x="36" y="0"/>
                </a:lnTo>
                <a:lnTo>
                  <a:pt x="18" y="24"/>
                </a:lnTo>
                <a:lnTo>
                  <a:pt x="6" y="48"/>
                </a:lnTo>
                <a:lnTo>
                  <a:pt x="0" y="66"/>
                </a:lnTo>
                <a:lnTo>
                  <a:pt x="0" y="90"/>
                </a:lnTo>
                <a:lnTo>
                  <a:pt x="0" y="90"/>
                </a:lnTo>
                <a:close/>
                <a:moveTo>
                  <a:pt x="12" y="66"/>
                </a:moveTo>
                <a:lnTo>
                  <a:pt x="18" y="48"/>
                </a:lnTo>
                <a:lnTo>
                  <a:pt x="24" y="36"/>
                </a:lnTo>
                <a:lnTo>
                  <a:pt x="30" y="24"/>
                </a:lnTo>
                <a:lnTo>
                  <a:pt x="36" y="18"/>
                </a:lnTo>
                <a:lnTo>
                  <a:pt x="54" y="30"/>
                </a:lnTo>
                <a:lnTo>
                  <a:pt x="60" y="48"/>
                </a:lnTo>
                <a:lnTo>
                  <a:pt x="66" y="72"/>
                </a:lnTo>
                <a:lnTo>
                  <a:pt x="66" y="84"/>
                </a:lnTo>
                <a:lnTo>
                  <a:pt x="54" y="96"/>
                </a:lnTo>
                <a:lnTo>
                  <a:pt x="30" y="102"/>
                </a:lnTo>
                <a:lnTo>
                  <a:pt x="24" y="96"/>
                </a:lnTo>
                <a:lnTo>
                  <a:pt x="12" y="90"/>
                </a:lnTo>
                <a:lnTo>
                  <a:pt x="12" y="78"/>
                </a:lnTo>
                <a:lnTo>
                  <a:pt x="12" y="66"/>
                </a:lnTo>
                <a:lnTo>
                  <a:pt x="12" y="66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31" name="Rectangle 31"/>
          <p:cNvSpPr>
            <a:spLocks noChangeArrowheads="1"/>
          </p:cNvSpPr>
          <p:nvPr userDrawn="1"/>
        </p:nvSpPr>
        <p:spPr bwMode="ltGray">
          <a:xfrm>
            <a:off x="6731000" y="1933575"/>
            <a:ext cx="274638" cy="4030663"/>
          </a:xfrm>
          <a:prstGeom prst="rect">
            <a:avLst/>
          </a:pr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32" name="Rectangle 32"/>
          <p:cNvSpPr>
            <a:spLocks noChangeArrowheads="1"/>
          </p:cNvSpPr>
          <p:nvPr userDrawn="1"/>
        </p:nvSpPr>
        <p:spPr bwMode="ltGray">
          <a:xfrm>
            <a:off x="6810375" y="1571625"/>
            <a:ext cx="120650" cy="381000"/>
          </a:xfrm>
          <a:prstGeom prst="rect">
            <a:avLst/>
          </a:pr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33" name="AutoShape 33"/>
          <p:cNvSpPr>
            <a:spLocks noChangeArrowheads="1"/>
          </p:cNvSpPr>
          <p:nvPr userDrawn="1"/>
        </p:nvSpPr>
        <p:spPr bwMode="ltGray">
          <a:xfrm>
            <a:off x="6702425" y="1885950"/>
            <a:ext cx="325438" cy="825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34" name="Freeform 34"/>
          <p:cNvSpPr>
            <a:spLocks/>
          </p:cNvSpPr>
          <p:nvPr userDrawn="1"/>
        </p:nvSpPr>
        <p:spPr bwMode="ltGray">
          <a:xfrm>
            <a:off x="6838950" y="1546225"/>
            <a:ext cx="400050" cy="2501900"/>
          </a:xfrm>
          <a:custGeom>
            <a:avLst/>
            <a:gdLst/>
            <a:ahLst/>
            <a:cxnLst>
              <a:cxn ang="0">
                <a:pos x="252" y="1576"/>
              </a:cxn>
              <a:cxn ang="0">
                <a:pos x="12" y="84"/>
              </a:cxn>
              <a:cxn ang="0">
                <a:pos x="12" y="60"/>
              </a:cxn>
              <a:cxn ang="0">
                <a:pos x="0" y="12"/>
              </a:cxn>
              <a:cxn ang="0">
                <a:pos x="72" y="0"/>
              </a:cxn>
              <a:cxn ang="0">
                <a:pos x="72" y="0"/>
              </a:cxn>
              <a:cxn ang="0">
                <a:pos x="78" y="48"/>
              </a:cxn>
              <a:cxn ang="0">
                <a:pos x="88" y="66"/>
              </a:cxn>
            </a:cxnLst>
            <a:rect l="0" t="0" r="r" b="b"/>
            <a:pathLst>
              <a:path w="252" h="1576">
                <a:moveTo>
                  <a:pt x="252" y="1576"/>
                </a:moveTo>
                <a:lnTo>
                  <a:pt x="12" y="84"/>
                </a:lnTo>
                <a:lnTo>
                  <a:pt x="12" y="60"/>
                </a:lnTo>
                <a:lnTo>
                  <a:pt x="0" y="12"/>
                </a:lnTo>
                <a:lnTo>
                  <a:pt x="72" y="0"/>
                </a:lnTo>
                <a:lnTo>
                  <a:pt x="72" y="0"/>
                </a:lnTo>
                <a:lnTo>
                  <a:pt x="78" y="48"/>
                </a:lnTo>
                <a:lnTo>
                  <a:pt x="88" y="66"/>
                </a:lnTo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35" name="Freeform 35"/>
          <p:cNvSpPr>
            <a:spLocks/>
          </p:cNvSpPr>
          <p:nvPr userDrawn="1"/>
        </p:nvSpPr>
        <p:spPr bwMode="ltGray">
          <a:xfrm>
            <a:off x="6621463" y="1374775"/>
            <a:ext cx="503237" cy="219075"/>
          </a:xfrm>
          <a:custGeom>
            <a:avLst/>
            <a:gdLst/>
            <a:ahLst/>
            <a:cxnLst>
              <a:cxn ang="0">
                <a:pos x="161" y="0"/>
              </a:cxn>
              <a:cxn ang="0">
                <a:pos x="227" y="6"/>
              </a:cxn>
              <a:cxn ang="0">
                <a:pos x="275" y="36"/>
              </a:cxn>
              <a:cxn ang="0">
                <a:pos x="304" y="78"/>
              </a:cxn>
              <a:cxn ang="0">
                <a:pos x="316" y="138"/>
              </a:cxn>
              <a:cxn ang="0">
                <a:pos x="0" y="138"/>
              </a:cxn>
              <a:cxn ang="0">
                <a:pos x="11" y="78"/>
              </a:cxn>
              <a:cxn ang="0">
                <a:pos x="47" y="36"/>
              </a:cxn>
              <a:cxn ang="0">
                <a:pos x="95" y="6"/>
              </a:cxn>
              <a:cxn ang="0">
                <a:pos x="161" y="0"/>
              </a:cxn>
              <a:cxn ang="0">
                <a:pos x="161" y="0"/>
              </a:cxn>
            </a:cxnLst>
            <a:rect l="0" t="0" r="r" b="b"/>
            <a:pathLst>
              <a:path w="316" h="138">
                <a:moveTo>
                  <a:pt x="161" y="0"/>
                </a:moveTo>
                <a:lnTo>
                  <a:pt x="227" y="6"/>
                </a:lnTo>
                <a:lnTo>
                  <a:pt x="275" y="36"/>
                </a:lnTo>
                <a:lnTo>
                  <a:pt x="304" y="78"/>
                </a:lnTo>
                <a:lnTo>
                  <a:pt x="316" y="138"/>
                </a:lnTo>
                <a:lnTo>
                  <a:pt x="0" y="138"/>
                </a:lnTo>
                <a:lnTo>
                  <a:pt x="11" y="78"/>
                </a:lnTo>
                <a:lnTo>
                  <a:pt x="47" y="36"/>
                </a:lnTo>
                <a:lnTo>
                  <a:pt x="95" y="6"/>
                </a:lnTo>
                <a:lnTo>
                  <a:pt x="161" y="0"/>
                </a:lnTo>
                <a:lnTo>
                  <a:pt x="161" y="0"/>
                </a:lnTo>
                <a:close/>
              </a:path>
            </a:pathLst>
          </a:custGeom>
          <a:gradFill rotWithShape="1">
            <a:gsLst>
              <a:gs pos="0">
                <a:srgbClr val="E6D09A"/>
              </a:gs>
              <a:gs pos="100000">
                <a:srgbClr val="E6D09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36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37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109526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54402-2015-4E8C-92C7-B3C4BB2328DB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766386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1F856-23AF-4F18-8B2D-660A2372322C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597397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DE5F1-B37D-41AD-B90A-24C10D027E27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273405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CD613-828B-4A17-9F28-29E9083D6D77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983722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F2097-B572-42B9-AB96-A67E16BE7803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1378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647588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87AA6-B1A3-4D3E-B9EC-7F94F9EEDFE1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767161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49A10-C850-439E-A802-E8DC296F3FA3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05162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Z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6CFE4-79EF-4A05-B126-5C04C18B02A0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888209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2E964-5F42-4218-8483-185496E69AC6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378382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B73A1-69AF-401D-A090-C47CF95BBE13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4051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820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9735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97335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6322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2587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0975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Z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0143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3"/>
          <p:cNvGrpSpPr>
            <a:grpSpLocks/>
          </p:cNvGrpSpPr>
          <p:nvPr userDrawn="1"/>
        </p:nvGrpSpPr>
        <p:grpSpPr bwMode="auto">
          <a:xfrm>
            <a:off x="7096125" y="5313363"/>
            <a:ext cx="2047875" cy="1544637"/>
            <a:chOff x="2394" y="1127"/>
            <a:chExt cx="3364" cy="3185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ltGray">
            <a:xfrm>
              <a:off x="4230" y="1366"/>
              <a:ext cx="198" cy="101"/>
            </a:xfrm>
            <a:prstGeom prst="rect">
              <a:avLst/>
            </a:prstGeom>
            <a:solidFill>
              <a:srgbClr val="734B0F">
                <a:alpha val="21001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00" name="Oval 4"/>
            <p:cNvSpPr>
              <a:spLocks noChangeArrowheads="1"/>
            </p:cNvSpPr>
            <p:nvPr userDrawn="1"/>
          </p:nvSpPr>
          <p:spPr bwMode="ltGray">
            <a:xfrm>
              <a:off x="4300" y="1186"/>
              <a:ext cx="47" cy="46"/>
            </a:xfrm>
            <a:prstGeom prst="ellipse">
              <a:avLst/>
            </a:pr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01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4"/>
              <a:ext cx="5" cy="2075"/>
            </a:xfrm>
            <a:prstGeom prst="rect">
              <a:avLst/>
            </a:prstGeom>
            <a:solidFill>
              <a:srgbClr val="734B0F">
                <a:alpha val="21001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02" name="Freeform 6"/>
            <p:cNvSpPr>
              <a:spLocks noEditPoints="1"/>
            </p:cNvSpPr>
            <p:nvPr userDrawn="1"/>
          </p:nvSpPr>
          <p:spPr bwMode="ltGray">
            <a:xfrm>
              <a:off x="4871" y="3507"/>
              <a:ext cx="65" cy="98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03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6"/>
              <a:ext cx="5" cy="1997"/>
            </a:xfrm>
            <a:prstGeom prst="rect">
              <a:avLst/>
            </a:prstGeom>
            <a:solidFill>
              <a:srgbClr val="734B0F">
                <a:alpha val="21001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04" name="Rectangle 8"/>
            <p:cNvSpPr>
              <a:spLocks noChangeArrowheads="1"/>
            </p:cNvSpPr>
            <p:nvPr userDrawn="1"/>
          </p:nvSpPr>
          <p:spPr bwMode="ltGray">
            <a:xfrm rot="-926223">
              <a:off x="5641" y="1520"/>
              <a:ext cx="5" cy="884"/>
            </a:xfrm>
            <a:prstGeom prst="rect">
              <a:avLst/>
            </a:prstGeom>
            <a:solidFill>
              <a:srgbClr val="734B0F">
                <a:alpha val="21001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05" name="Rectangle 9"/>
            <p:cNvSpPr>
              <a:spLocks noChangeArrowheads="1"/>
            </p:cNvSpPr>
            <p:nvPr userDrawn="1"/>
          </p:nvSpPr>
          <p:spPr bwMode="ltGray">
            <a:xfrm rot="-1140313">
              <a:off x="3445" y="1814"/>
              <a:ext cx="5" cy="2036"/>
            </a:xfrm>
            <a:prstGeom prst="rect">
              <a:avLst/>
            </a:prstGeom>
            <a:solidFill>
              <a:srgbClr val="734B0F">
                <a:alpha val="21001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06" name="Rectangle 10"/>
            <p:cNvSpPr>
              <a:spLocks noChangeArrowheads="1"/>
            </p:cNvSpPr>
            <p:nvPr userDrawn="1"/>
          </p:nvSpPr>
          <p:spPr bwMode="ltGray">
            <a:xfrm rot="1114412">
              <a:off x="2756" y="1821"/>
              <a:ext cx="8" cy="2118"/>
            </a:xfrm>
            <a:prstGeom prst="rect">
              <a:avLst/>
            </a:prstGeom>
            <a:solidFill>
              <a:srgbClr val="734B0F">
                <a:alpha val="21001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07" name="Rectangle 11"/>
            <p:cNvSpPr>
              <a:spLocks noChangeArrowheads="1"/>
            </p:cNvSpPr>
            <p:nvPr userDrawn="1"/>
          </p:nvSpPr>
          <p:spPr bwMode="ltGray">
            <a:xfrm rot="254676">
              <a:off x="3036" y="1870"/>
              <a:ext cx="5" cy="1905"/>
            </a:xfrm>
            <a:prstGeom prst="rect">
              <a:avLst/>
            </a:prstGeom>
            <a:solidFill>
              <a:srgbClr val="734B0F">
                <a:alpha val="21001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ltGray">
            <a:xfrm>
              <a:off x="4008" y="3022"/>
              <a:ext cx="621" cy="154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ltGray">
            <a:xfrm>
              <a:off x="4762" y="3592"/>
              <a:ext cx="996" cy="124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ltGray">
            <a:xfrm>
              <a:off x="4785" y="3644"/>
              <a:ext cx="973" cy="24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ltGray">
            <a:xfrm>
              <a:off x="4804" y="3592"/>
              <a:ext cx="954" cy="88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ltGray">
            <a:xfrm>
              <a:off x="3059" y="1539"/>
              <a:ext cx="102" cy="157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13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1" cy="95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14" name="Freeform 18"/>
            <p:cNvSpPr>
              <a:spLocks noEditPoints="1"/>
            </p:cNvSpPr>
            <p:nvPr userDrawn="1"/>
          </p:nvSpPr>
          <p:spPr bwMode="ltGray">
            <a:xfrm>
              <a:off x="3059" y="1769"/>
              <a:ext cx="91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ltGray">
            <a:xfrm>
              <a:off x="5471" y="1206"/>
              <a:ext cx="102" cy="154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16" name="Freeform 20"/>
            <p:cNvSpPr>
              <a:spLocks noEditPoints="1"/>
            </p:cNvSpPr>
            <p:nvPr userDrawn="1"/>
          </p:nvSpPr>
          <p:spPr bwMode="ltGray">
            <a:xfrm>
              <a:off x="5476" y="1350"/>
              <a:ext cx="83" cy="95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17" name="Freeform 21"/>
            <p:cNvSpPr>
              <a:spLocks noEditPoints="1"/>
            </p:cNvSpPr>
            <p:nvPr userDrawn="1"/>
          </p:nvSpPr>
          <p:spPr bwMode="ltGray">
            <a:xfrm>
              <a:off x="5471" y="1431"/>
              <a:ext cx="89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18" name="Freeform 22"/>
            <p:cNvSpPr>
              <a:spLocks noEditPoints="1"/>
            </p:cNvSpPr>
            <p:nvPr userDrawn="1"/>
          </p:nvSpPr>
          <p:spPr bwMode="ltGray">
            <a:xfrm>
              <a:off x="5427" y="3526"/>
              <a:ext cx="68" cy="95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19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5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20" name="Freeform 24"/>
            <p:cNvSpPr>
              <a:spLocks noEditPoints="1"/>
            </p:cNvSpPr>
            <p:nvPr userDrawn="1"/>
          </p:nvSpPr>
          <p:spPr bwMode="ltGray">
            <a:xfrm>
              <a:off x="2934" y="3772"/>
              <a:ext cx="83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21" name="Freeform 25"/>
            <p:cNvSpPr>
              <a:spLocks noEditPoints="1"/>
            </p:cNvSpPr>
            <p:nvPr userDrawn="1"/>
          </p:nvSpPr>
          <p:spPr bwMode="ltGray">
            <a:xfrm>
              <a:off x="3779" y="3873"/>
              <a:ext cx="91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22" name="Freeform 26"/>
            <p:cNvSpPr>
              <a:spLocks noEditPoints="1"/>
            </p:cNvSpPr>
            <p:nvPr userDrawn="1"/>
          </p:nvSpPr>
          <p:spPr bwMode="ltGray">
            <a:xfrm>
              <a:off x="2399" y="3873"/>
              <a:ext cx="73" cy="88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23" name="Oval 27"/>
            <p:cNvSpPr>
              <a:spLocks noChangeArrowheads="1"/>
            </p:cNvSpPr>
            <p:nvPr userDrawn="1"/>
          </p:nvSpPr>
          <p:spPr bwMode="ltGray">
            <a:xfrm>
              <a:off x="2444" y="3837"/>
              <a:ext cx="1379" cy="390"/>
            </a:xfrm>
            <a:prstGeom prst="ellipse">
              <a:avLst/>
            </a:pr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24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25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4" cy="219"/>
            </a:xfrm>
            <a:prstGeom prst="ellipse">
              <a:avLst/>
            </a:pr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26" name="Freeform 30"/>
            <p:cNvSpPr>
              <a:spLocks noEditPoints="1"/>
            </p:cNvSpPr>
            <p:nvPr userDrawn="1"/>
          </p:nvSpPr>
          <p:spPr bwMode="ltGray">
            <a:xfrm>
              <a:off x="3742" y="3788"/>
              <a:ext cx="91" cy="95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27" name="Freeform 31"/>
            <p:cNvSpPr>
              <a:spLocks noEditPoints="1"/>
            </p:cNvSpPr>
            <p:nvPr userDrawn="1"/>
          </p:nvSpPr>
          <p:spPr bwMode="ltGray">
            <a:xfrm>
              <a:off x="5422" y="3602"/>
              <a:ext cx="73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28" name="Rectangle 32"/>
            <p:cNvSpPr>
              <a:spLocks noChangeArrowheads="1"/>
            </p:cNvSpPr>
            <p:nvPr userDrawn="1"/>
          </p:nvSpPr>
          <p:spPr bwMode="ltGray">
            <a:xfrm>
              <a:off x="4238" y="1772"/>
              <a:ext cx="172" cy="2540"/>
            </a:xfrm>
            <a:prstGeom prst="rect">
              <a:avLst/>
            </a:prstGeom>
            <a:solidFill>
              <a:srgbClr val="734B0F">
                <a:alpha val="21001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29" name="Rectangle 33"/>
            <p:cNvSpPr>
              <a:spLocks noChangeArrowheads="1"/>
            </p:cNvSpPr>
            <p:nvPr userDrawn="1"/>
          </p:nvSpPr>
          <p:spPr bwMode="ltGray">
            <a:xfrm>
              <a:off x="4287" y="1546"/>
              <a:ext cx="76" cy="239"/>
            </a:xfrm>
            <a:prstGeom prst="rect">
              <a:avLst/>
            </a:prstGeom>
            <a:solidFill>
              <a:srgbClr val="734B0F">
                <a:alpha val="21001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30" name="AutoShape 34"/>
            <p:cNvSpPr>
              <a:spLocks noChangeArrowheads="1"/>
            </p:cNvSpPr>
            <p:nvPr userDrawn="1"/>
          </p:nvSpPr>
          <p:spPr bwMode="ltGray">
            <a:xfrm>
              <a:off x="4219" y="1742"/>
              <a:ext cx="206" cy="52"/>
            </a:xfrm>
            <a:prstGeom prst="roundRect">
              <a:avLst>
                <a:gd name="adj" fmla="val 16667"/>
              </a:avLst>
            </a:pr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31" name="Freeform 35"/>
            <p:cNvSpPr>
              <a:spLocks/>
            </p:cNvSpPr>
            <p:nvPr userDrawn="1"/>
          </p:nvSpPr>
          <p:spPr bwMode="ltGray">
            <a:xfrm>
              <a:off x="4305" y="1530"/>
              <a:ext cx="253" cy="1574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4132" name="Freeform 36"/>
            <p:cNvSpPr>
              <a:spLocks/>
            </p:cNvSpPr>
            <p:nvPr userDrawn="1"/>
          </p:nvSpPr>
          <p:spPr bwMode="ltGray">
            <a:xfrm>
              <a:off x="4170" y="1422"/>
              <a:ext cx="316" cy="137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734B0F">
                <a:alpha val="21001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</p:grpSp>
      <p:sp>
        <p:nvSpPr>
          <p:cNvPr id="4133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ZA" smtClean="0"/>
              <a:t>Click to edit Master title style</a:t>
            </a:r>
          </a:p>
        </p:txBody>
      </p:sp>
      <p:sp>
        <p:nvSpPr>
          <p:cNvPr id="4135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>
              <a:defRPr/>
            </a:pPr>
            <a:endParaRPr lang="en-Z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3315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16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17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18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19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20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21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22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23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24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25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26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27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28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29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30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31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32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33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34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35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36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37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38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39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40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41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42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43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44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45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46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47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13348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</p:grpSp>
      <p:sp>
        <p:nvSpPr>
          <p:cNvPr id="13349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ZA" smtClean="0"/>
              <a:t>Click to edit Master title style</a:t>
            </a:r>
          </a:p>
        </p:txBody>
      </p:sp>
      <p:sp>
        <p:nvSpPr>
          <p:cNvPr id="13351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13352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13353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6277CFED-EDCF-4677-8209-181931499779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692275" y="2133600"/>
            <a:ext cx="5688013" cy="3311525"/>
          </a:xfrm>
          <a:solidFill>
            <a:srgbClr val="FFFFCC">
              <a:alpha val="0"/>
            </a:srgbClr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</a:pPr>
            <a:r>
              <a:rPr lang="en-ZA" sz="36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AFRIMETS</a:t>
            </a:r>
          </a:p>
          <a:p>
            <a:pPr eaLnBrk="1" hangingPunct="1">
              <a:lnSpc>
                <a:spcPct val="80000"/>
              </a:lnSpc>
            </a:pPr>
            <a:r>
              <a:rPr lang="en-ZA" sz="2000" i="1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The Intra-Africa Metrology System</a:t>
            </a:r>
          </a:p>
          <a:p>
            <a:pPr eaLnBrk="1" hangingPunct="1">
              <a:lnSpc>
                <a:spcPct val="80000"/>
              </a:lnSpc>
            </a:pPr>
            <a:r>
              <a:rPr lang="en-ZA" sz="2000" i="1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Syst</a:t>
            </a:r>
            <a:r>
              <a:rPr lang="en-US" sz="2000" i="1" dirty="0" err="1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en-US" sz="2000" i="1" dirty="0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 Intra-</a:t>
            </a:r>
            <a:r>
              <a:rPr lang="en-US" sz="2000" i="1" dirty="0" err="1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Africain</a:t>
            </a:r>
            <a:r>
              <a:rPr lang="en-US" sz="2000" i="1" dirty="0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000" i="1" dirty="0" err="1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Metrologie</a:t>
            </a:r>
            <a:endParaRPr lang="en-US" sz="2000" i="1" dirty="0" smtClean="0"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ZA" sz="2400" dirty="0" smtClean="0">
              <a:solidFill>
                <a:srgbClr val="000099"/>
              </a:solidFill>
              <a:effectLst/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ZA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TC AUV Meeting Feedback</a:t>
            </a:r>
          </a:p>
          <a:p>
            <a:pPr eaLnBrk="1" hangingPunct="1">
              <a:lnSpc>
                <a:spcPct val="80000"/>
              </a:lnSpc>
            </a:pPr>
            <a:r>
              <a:rPr lang="en-ZA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July 2011</a:t>
            </a:r>
            <a:r>
              <a:rPr lang="en-ZA" sz="36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endParaRPr lang="en-ZA" sz="2800" dirty="0" smtClean="0">
              <a:solidFill>
                <a:srgbClr val="000099"/>
              </a:solidFill>
              <a:effectLst/>
              <a:latin typeface="Times New Roman" pitchFamily="18" charset="0"/>
            </a:endParaRPr>
          </a:p>
        </p:txBody>
      </p:sp>
      <p:sp>
        <p:nvSpPr>
          <p:cNvPr id="4099" name="Rectangle 10"/>
          <p:cNvSpPr>
            <a:spLocks noChangeArrowheads="1"/>
          </p:cNvSpPr>
          <p:nvPr/>
        </p:nvSpPr>
        <p:spPr bwMode="auto">
          <a:xfrm>
            <a:off x="539750" y="4941888"/>
            <a:ext cx="25923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ZA" sz="2000" dirty="0" smtClean="0">
                <a:solidFill>
                  <a:srgbClr val="000099"/>
                </a:solidFill>
              </a:rPr>
              <a:t>Ian Veldman</a:t>
            </a:r>
            <a:endParaRPr lang="en-ZA" sz="2000" dirty="0">
              <a:solidFill>
                <a:srgbClr val="000099"/>
              </a:solidFill>
            </a:endParaRPr>
          </a:p>
          <a:p>
            <a:pPr algn="l"/>
            <a:r>
              <a:rPr lang="en-ZA" sz="2000" dirty="0">
                <a:solidFill>
                  <a:srgbClr val="000099"/>
                </a:solidFill>
              </a:rPr>
              <a:t>Chair: </a:t>
            </a:r>
            <a:r>
              <a:rPr lang="en-ZA" sz="2000" dirty="0" smtClean="0">
                <a:solidFill>
                  <a:srgbClr val="000099"/>
                </a:solidFill>
              </a:rPr>
              <a:t>TC-AUV</a:t>
            </a:r>
            <a:endParaRPr lang="en-ZA" sz="2000" dirty="0">
              <a:solidFill>
                <a:srgbClr val="000099"/>
              </a:solidFill>
            </a:endParaRPr>
          </a:p>
        </p:txBody>
      </p:sp>
      <p:pic>
        <p:nvPicPr>
          <p:cNvPr id="4100" name="Picture 11" descr="AFRIMETS LOGO_V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4300"/>
            <a:ext cx="28432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Relevant Feedback Points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Monte Carlo Method for UoM</a:t>
            </a:r>
          </a:p>
          <a:p>
            <a:r>
              <a:rPr lang="en-ZA" dirty="0" smtClean="0"/>
              <a:t>Feedback from CCAUV &amp; related WGs</a:t>
            </a:r>
          </a:p>
          <a:p>
            <a:r>
              <a:rPr lang="en-ZA" dirty="0" smtClean="0"/>
              <a:t>CMC submission &amp; Reviews</a:t>
            </a:r>
          </a:p>
          <a:p>
            <a:r>
              <a:rPr lang="en-ZA" dirty="0" smtClean="0"/>
              <a:t>Service Categories</a:t>
            </a:r>
          </a:p>
          <a:p>
            <a:r>
              <a:rPr lang="en-ZA" dirty="0" smtClean="0"/>
              <a:t>Comparison Proposals</a:t>
            </a:r>
          </a:p>
          <a:p>
            <a:r>
              <a:rPr lang="en-ZA" dirty="0" smtClean="0"/>
              <a:t>Roadmap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7050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Monte Carlo Method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TC AUV attended a presentation on the estimation of uncertainty using the Monte Carlo Method.</a:t>
            </a:r>
          </a:p>
          <a:p>
            <a:r>
              <a:rPr lang="en-ZA" dirty="0" smtClean="0"/>
              <a:t>The presentation was well received.</a:t>
            </a:r>
          </a:p>
          <a:p>
            <a:r>
              <a:rPr lang="en-ZA" dirty="0" smtClean="0"/>
              <a:t>The presentation conveyed the theory and application method in an easy understandable manner.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585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CCAUV Feedbac</a:t>
            </a:r>
            <a:r>
              <a:rPr lang="en-ZA" dirty="0"/>
              <a:t>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The Chair conveyed pertinent information from the 7</a:t>
            </a:r>
            <a:r>
              <a:rPr lang="en-ZA" baseline="30000" dirty="0" smtClean="0"/>
              <a:t>th</a:t>
            </a:r>
            <a:r>
              <a:rPr lang="en-ZA" dirty="0" smtClean="0"/>
              <a:t> Consultative Committee to the meeting.</a:t>
            </a:r>
          </a:p>
          <a:p>
            <a:r>
              <a:rPr lang="en-ZA" dirty="0" smtClean="0"/>
              <a:t>The Chair will request the BIPM to extend an official invitation to KEBS to attend the 8</a:t>
            </a:r>
            <a:r>
              <a:rPr lang="en-ZA" baseline="30000" dirty="0" smtClean="0"/>
              <a:t>th</a:t>
            </a:r>
            <a:r>
              <a:rPr lang="en-ZA" dirty="0" smtClean="0"/>
              <a:t> CCAUV and CCAUV RMO WG meetings.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8913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CMC Submission &amp; Reviews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KEBS will participate in Inter RMO review process.</a:t>
            </a:r>
          </a:p>
          <a:p>
            <a:r>
              <a:rPr lang="en-ZA" dirty="0" smtClean="0"/>
              <a:t>KEBS to compile spread sheet to submit relevant CMCs.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8980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Service Categories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The meeting identified measurement parameters that cannot be addressed with the existing BIPM service categories for Sound Pressure in Air (Acoustics).</a:t>
            </a:r>
          </a:p>
          <a:p>
            <a:r>
              <a:rPr lang="en-ZA" dirty="0" smtClean="0"/>
              <a:t>The chair will put this request to the next CCAUV RMO WG meeting.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4328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Comparison Proposals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Two comparisons were identified as pertinent to link KEBS’s CMCs to KCRVs. </a:t>
            </a:r>
          </a:p>
          <a:p>
            <a:r>
              <a:rPr lang="en-ZA" dirty="0" smtClean="0"/>
              <a:t>NMISA will pilot a comparison in Vibration.</a:t>
            </a:r>
          </a:p>
          <a:p>
            <a:r>
              <a:rPr lang="en-ZA" dirty="0" smtClean="0"/>
              <a:t>KEBS will pilot the Acoustic comparison.</a:t>
            </a:r>
          </a:p>
          <a:p>
            <a:r>
              <a:rPr lang="en-ZA" dirty="0" smtClean="0"/>
              <a:t>The aim is to complete the comparisons within the next 24 mouths.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35952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Roadmap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AFRIMETS TCAUV will develop a roadmap.</a:t>
            </a:r>
          </a:p>
          <a:p>
            <a:r>
              <a:rPr lang="en-ZA" dirty="0" smtClean="0"/>
              <a:t>The vision is to establish</a:t>
            </a:r>
          </a:p>
          <a:p>
            <a:pPr lvl="1"/>
            <a:r>
              <a:rPr lang="en-ZA" dirty="0" smtClean="0"/>
              <a:t>Internationally comparable Acoustics and Vibration measurement system.</a:t>
            </a:r>
          </a:p>
          <a:p>
            <a:pPr lvl="1"/>
            <a:r>
              <a:rPr lang="en-ZA" dirty="0" smtClean="0"/>
              <a:t>To excite African countries into establishing NMS in these fields.</a:t>
            </a:r>
          </a:p>
          <a:p>
            <a:r>
              <a:rPr lang="en-ZA" dirty="0" smtClean="0"/>
              <a:t>The </a:t>
            </a:r>
            <a:r>
              <a:rPr lang="en-ZA" dirty="0"/>
              <a:t>m</a:t>
            </a:r>
            <a:r>
              <a:rPr lang="en-ZA" dirty="0" smtClean="0"/>
              <a:t>edium term plan is to develop KEBS capabilities,</a:t>
            </a:r>
          </a:p>
          <a:p>
            <a:pPr lvl="1"/>
            <a:r>
              <a:rPr lang="en-ZA" dirty="0" smtClean="0"/>
              <a:t>Empowering them to participate and contribute in the International </a:t>
            </a:r>
            <a:r>
              <a:rPr lang="en-ZA" dirty="0" err="1" smtClean="0"/>
              <a:t>areana</a:t>
            </a:r>
            <a:r>
              <a:rPr lang="en-ZA" dirty="0" smtClean="0"/>
              <a:t>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51902060"/>
      </p:ext>
    </p:extLst>
  </p:cSld>
  <p:clrMapOvr>
    <a:masterClrMapping/>
  </p:clrMapOvr>
</p:sld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ZA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ZA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alance">
  <a:themeElements>
    <a:clrScheme name="1_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1_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ZA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ZA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7D8797C61DFB478CD366FD405ED583" ma:contentTypeVersion="2" ma:contentTypeDescription="Create a new document." ma:contentTypeScope="" ma:versionID="6dece18a46fde58ad79697deb3ba383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7e7e81c665269eb9db004cd739a457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F30584-BD72-47E4-8E1B-B52A366BD1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E10F85-97B0-43F5-B1A3-83E9D990202F}">
  <ds:schemaRefs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documentManagement/types"/>
    <ds:schemaRef ds:uri="http://purl.org/dc/elements/1.1/"/>
    <ds:schemaRef ds:uri="http://schemas.microsoft.com/sharepoint/v3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1E00765A-94CC-4C7B-86A3-0018EB9B1A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3365</TotalTime>
  <Words>281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Balance</vt:lpstr>
      <vt:lpstr>1_Balance</vt:lpstr>
      <vt:lpstr>PowerPoint Presentation</vt:lpstr>
      <vt:lpstr>Relevant Feedback Points</vt:lpstr>
      <vt:lpstr>Monte Carlo Method</vt:lpstr>
      <vt:lpstr>CCAUV Feedback</vt:lpstr>
      <vt:lpstr>CMC Submission &amp; Reviews</vt:lpstr>
      <vt:lpstr>Service Categories</vt:lpstr>
      <vt:lpstr>Comparison Proposals</vt:lpstr>
      <vt:lpstr>Roadmap</vt:lpstr>
    </vt:vector>
  </TitlesOfParts>
  <Company>CSIR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AFRIMETS TCAUV GA Feedback 2011</dc:title>
  <dc:creator>Wlouw@csir.co.za</dc:creator>
  <cp:lastModifiedBy>Jayesh Jina</cp:lastModifiedBy>
  <cp:revision>118</cp:revision>
  <dcterms:created xsi:type="dcterms:W3CDTF">2007-06-28T13:08:37Z</dcterms:created>
  <dcterms:modified xsi:type="dcterms:W3CDTF">2011-09-30T09:46:46Z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0x010100C47D8797C61DFB478CD366FD405ED583</vt:lpwstr>
  </property>
</Properties>
</file>